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79" r:id="rId2"/>
    <p:sldId id="259" r:id="rId3"/>
    <p:sldId id="280" r:id="rId4"/>
    <p:sldId id="287" r:id="rId5"/>
    <p:sldId id="288" r:id="rId6"/>
    <p:sldId id="289" r:id="rId7"/>
    <p:sldId id="290" r:id="rId8"/>
    <p:sldId id="291" r:id="rId9"/>
    <p:sldId id="292" r:id="rId10"/>
    <p:sldId id="293" r:id="rId11"/>
    <p:sldId id="294" r:id="rId12"/>
    <p:sldId id="284" r:id="rId13"/>
    <p:sldId id="283" r:id="rId14"/>
    <p:sldId id="282" r:id="rId15"/>
    <p:sldId id="295" r:id="rId16"/>
    <p:sldId id="285" r:id="rId17"/>
    <p:sldId id="286" r:id="rId18"/>
    <p:sldId id="296" r:id="rId19"/>
    <p:sldId id="301" r:id="rId20"/>
    <p:sldId id="297" r:id="rId21"/>
    <p:sldId id="298" r:id="rId22"/>
    <p:sldId id="299" r:id="rId23"/>
    <p:sldId id="300" r:id="rId24"/>
    <p:sldId id="302" r:id="rId25"/>
    <p:sldId id="303" r:id="rId26"/>
    <p:sldId id="304" r:id="rId27"/>
    <p:sldId id="305" r:id="rId28"/>
    <p:sldId id="308" r:id="rId29"/>
    <p:sldId id="309" r:id="rId30"/>
    <p:sldId id="310" r:id="rId31"/>
    <p:sldId id="307" r:id="rId32"/>
    <p:sldId id="27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107" autoAdjust="0"/>
  </p:normalViewPr>
  <p:slideViewPr>
    <p:cSldViewPr>
      <p:cViewPr>
        <p:scale>
          <a:sx n="73" d="100"/>
          <a:sy n="73" d="100"/>
        </p:scale>
        <p:origin x="-5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BFA2D-D87E-462B-8461-9CFD5E01EB68}" type="datetimeFigureOut">
              <a:rPr lang="en-US" smtClean="0"/>
              <a:pPr/>
              <a:t>3/2/2013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5F3E1-5B4F-49AC-930B-51009DE60C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F5F3E1-5B4F-49AC-930B-51009DE60C71}"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Expect that in this project we will overcome / minimize each of these limitations.</a:t>
            </a:r>
            <a:endParaRPr lang="en-US" dirty="0"/>
          </a:p>
        </p:txBody>
      </p:sp>
      <p:sp>
        <p:nvSpPr>
          <p:cNvPr id="4" name="Slide Number Placeholder 3"/>
          <p:cNvSpPr>
            <a:spLocks noGrp="1"/>
          </p:cNvSpPr>
          <p:nvPr>
            <p:ph type="sldNum" sz="quarter" idx="10"/>
          </p:nvPr>
        </p:nvSpPr>
        <p:spPr/>
        <p:txBody>
          <a:bodyPr/>
          <a:lstStyle/>
          <a:p>
            <a:fld id="{73F5F3E1-5B4F-49AC-930B-51009DE60C71}"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Aft>
                <a:spcPts val="600"/>
              </a:spcAft>
              <a:buAutoNum type="arabicParenR"/>
            </a:pPr>
            <a:r>
              <a:rPr lang="en-US" sz="1400" dirty="0" smtClean="0"/>
              <a:t>Need hydrologic input data (e.g., unregulated inflows, lake evaporation rates) and penalty functions (e.g., target flows to prevent saltwater intrusion). </a:t>
            </a:r>
          </a:p>
          <a:p>
            <a:pPr>
              <a:spcAft>
                <a:spcPts val="600"/>
              </a:spcAft>
            </a:pPr>
            <a:endParaRPr lang="en-US" sz="1400" dirty="0" smtClean="0"/>
          </a:p>
          <a:p>
            <a:pPr>
              <a:spcAft>
                <a:spcPts val="600"/>
              </a:spcAft>
            </a:pPr>
            <a:r>
              <a:rPr lang="en-US" sz="1400" dirty="0" smtClean="0"/>
              <a:t>The model will be exercised deterministically to provide “best possible” results for each case. The benefits of the deterministic solution are two-fold: </a:t>
            </a:r>
          </a:p>
          <a:p>
            <a:pPr>
              <a:spcAft>
                <a:spcPts val="600"/>
              </a:spcAft>
            </a:pPr>
            <a:endParaRPr lang="en-US" sz="1400" dirty="0" smtClean="0"/>
          </a:p>
          <a:p>
            <a:pPr marL="742950" lvl="1" indent="-285750">
              <a:spcAft>
                <a:spcPts val="600"/>
              </a:spcAft>
              <a:buAutoNum type="romanLcParenBoth"/>
            </a:pPr>
            <a:r>
              <a:rPr lang="en-US" sz="1000" dirty="0" smtClean="0"/>
              <a:t>The best-possible result for each scenario can be used to compute regret, a criterion often used in decision-making under uncertainty, and</a:t>
            </a:r>
          </a:p>
          <a:p>
            <a:pPr marL="742950" lvl="1" indent="-285750">
              <a:spcAft>
                <a:spcPts val="600"/>
              </a:spcAft>
              <a:buAutoNum type="romanLcParenBoth"/>
            </a:pPr>
            <a:endParaRPr lang="en-US" sz="1000" dirty="0" smtClean="0"/>
          </a:p>
          <a:p>
            <a:pPr lvl="1">
              <a:spcAft>
                <a:spcPts val="600"/>
              </a:spcAft>
            </a:pPr>
            <a:r>
              <a:rPr lang="en-US" sz="1000" dirty="0" smtClean="0"/>
              <a:t>(ii) Ranking of best-possible outcomes provides insights to challenging scenarios and system vulnerabilities, as well as scenarios that are not taxing and may either be dropped or merged together  in the stochastic analysis. Results will be presented in terms of benefits (WTP), costs  (penalties), and net benefit estimations. </a:t>
            </a:r>
          </a:p>
          <a:p>
            <a:endParaRPr lang="en-US" dirty="0"/>
          </a:p>
        </p:txBody>
      </p:sp>
      <p:sp>
        <p:nvSpPr>
          <p:cNvPr id="4" name="Slide Number Placeholder 3"/>
          <p:cNvSpPr>
            <a:spLocks noGrp="1"/>
          </p:cNvSpPr>
          <p:nvPr>
            <p:ph type="sldNum" sz="quarter" idx="10"/>
          </p:nvPr>
        </p:nvSpPr>
        <p:spPr/>
        <p:txBody>
          <a:bodyPr/>
          <a:lstStyle/>
          <a:p>
            <a:fld id="{73F5F3E1-5B4F-49AC-930B-51009DE60C71}"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 Two-stage</a:t>
            </a:r>
            <a:r>
              <a:rPr lang="en-US" sz="1200" baseline="0" dirty="0" smtClean="0"/>
              <a:t> model </a:t>
            </a:r>
            <a:r>
              <a:rPr lang="en-US" sz="1200" dirty="0" smtClean="0"/>
              <a:t>exercised using a rolling time horizon, producing outputs at each time step.</a:t>
            </a:r>
            <a:r>
              <a:rPr lang="en-US" sz="1200" baseline="0" dirty="0" smtClean="0"/>
              <a:t> Provides</a:t>
            </a:r>
            <a:r>
              <a:rPr lang="en-US" sz="1200" dirty="0" smtClean="0"/>
              <a:t> insights to operation plans that are robust with respect to climate variability and projected climate 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 Gain insights to value of keeping options open and “safety valve” strategies. </a:t>
            </a:r>
          </a:p>
          <a:p>
            <a:endParaRPr lang="en-US" dirty="0"/>
          </a:p>
        </p:txBody>
      </p:sp>
      <p:sp>
        <p:nvSpPr>
          <p:cNvPr id="4" name="Slide Number Placeholder 3"/>
          <p:cNvSpPr>
            <a:spLocks noGrp="1"/>
          </p:cNvSpPr>
          <p:nvPr>
            <p:ph type="sldNum" sz="quarter" idx="10"/>
          </p:nvPr>
        </p:nvSpPr>
        <p:spPr/>
        <p:txBody>
          <a:bodyPr/>
          <a:lstStyle/>
          <a:p>
            <a:fld id="{73F5F3E1-5B4F-49AC-930B-51009DE60C71}"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fld id="{99BCF3A2-D402-46D6-BCB3-9C78A70F57C7}" type="datetimeFigureOut">
              <a:rPr lang="en-US" smtClean="0"/>
              <a:pPr>
                <a:defRPr/>
              </a:pPr>
              <a:t>3/2/2013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CD0E62-6471-4900-9D33-D47F0B2C73E5}"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94352C0-95C1-4E25-B8AE-9C2FCB1A1014}" type="datetimeFigureOut">
              <a:rPr lang="en-US" smtClean="0"/>
              <a:pPr>
                <a:defRPr/>
              </a:pPr>
              <a:t>3/2/2013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F173C2-8AA9-4905-8EDA-FBAEA47529A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48AD004-02D9-4CBA-B4B6-863D66D6D665}" type="datetimeFigureOut">
              <a:rPr lang="en-US" smtClean="0"/>
              <a:pPr>
                <a:defRPr/>
              </a:pPr>
              <a:t>3/2/2013</a:t>
            </a:fld>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670557-D6DF-4A82-96D5-F92DC819ED6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3B64A4A-6B3D-4811-944A-7D9C4C0470C6}" type="datetimeFigureOut">
              <a:rPr lang="en-US" smtClean="0"/>
              <a:pPr>
                <a:defRPr/>
              </a:pPr>
              <a:t>3/2/2013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08F92D-8D0E-420B-84E2-77CDDEDB9B1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4C195B0-559B-46C3-9C97-CC734B93F711}" type="datetimeFigureOut">
              <a:rPr lang="en-US" smtClean="0"/>
              <a:pPr>
                <a:defRPr/>
              </a:pPr>
              <a:t>3/2/2013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332130-E5E4-442E-B9B2-9ADE0196BAC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E3B7DF3-9A70-48BB-8010-58B491FBDEE1}" type="datetimeFigureOut">
              <a:rPr lang="en-US" smtClean="0"/>
              <a:pPr>
                <a:defRPr/>
              </a:pPr>
              <a:t>3/2/2013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1DD333-A726-416C-8EFA-309AE19CD07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19BE6AA-D955-4790-B9BD-69D8476D7DF7}" type="datetimeFigureOut">
              <a:rPr lang="en-US" smtClean="0"/>
              <a:pPr>
                <a:defRPr/>
              </a:pPr>
              <a:t>3/2/2013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B305D2A-0BF8-40EB-B5A8-ED03B95DDFC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D5D0B093-16A8-40D7-9E5C-6301375B8591}" type="datetimeFigureOut">
              <a:rPr lang="en-US" smtClean="0"/>
              <a:pPr>
                <a:defRPr/>
              </a:pPr>
              <a:t>3/2/2013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B523A06-B5BB-4F63-9D54-750CDF7E2DE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E6740CF-44BC-4C46-9927-84DFC0A85AEB}" type="datetimeFigureOut">
              <a:rPr lang="en-US" smtClean="0"/>
              <a:pPr>
                <a:defRPr/>
              </a:pPr>
              <a:t>3/2/2013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135DB16-DCF2-4A1D-A62D-8C6C6FC675B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7EC305B-7E50-4B47-BAB6-29309F5107E0}" type="datetimeFigureOut">
              <a:rPr lang="en-US" smtClean="0"/>
              <a:pPr>
                <a:defRPr/>
              </a:pPr>
              <a:t>3/2/2013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483E6CD-78F1-4BF8-89EB-AAFC4C5845B5}"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fld id="{676FB79B-790F-4CBB-AA44-096DBCDA6C20}" type="datetimeFigureOut">
              <a:rPr lang="en-US" smtClean="0"/>
              <a:pPr>
                <a:defRPr/>
              </a:pPr>
              <a:t>3/2/2013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77B96E64-C7B4-4006-8CD7-1FAD154F394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BF6CD222-59E3-47F8-AB31-634E2AF0A1C7}" type="datetimeFigureOut">
              <a:rPr lang="en-US" smtClean="0"/>
              <a:pPr>
                <a:defRPr/>
              </a:pPr>
              <a:t>3/2/2013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065A4EB1-8960-4E64-90CE-E641EBBD078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077200" cy="1673352"/>
          </a:xfrm>
        </p:spPr>
        <p:txBody>
          <a:bodyPr>
            <a:normAutofit fontScale="90000"/>
          </a:bodyPr>
          <a:lstStyle/>
          <a:p>
            <a:pPr algn="ctr"/>
            <a:r>
              <a:rPr lang="en-US" dirty="0" smtClean="0"/>
              <a:t>Hydro-economic Optimization: </a:t>
            </a:r>
            <a:br>
              <a:rPr lang="en-US" dirty="0" smtClean="0"/>
            </a:br>
            <a:r>
              <a:rPr lang="en-US" dirty="0" smtClean="0"/>
              <a:t>A Primer and Case Studies</a:t>
            </a:r>
            <a:endParaRPr lang="en-US" dirty="0"/>
          </a:p>
        </p:txBody>
      </p:sp>
      <p:sp>
        <p:nvSpPr>
          <p:cNvPr id="3" name="Subtitle 2"/>
          <p:cNvSpPr>
            <a:spLocks noGrp="1"/>
          </p:cNvSpPr>
          <p:nvPr>
            <p:ph type="subTitle" idx="1"/>
          </p:nvPr>
        </p:nvSpPr>
        <p:spPr>
          <a:xfrm>
            <a:off x="533400" y="3148584"/>
            <a:ext cx="8077200" cy="1499616"/>
          </a:xfrm>
        </p:spPr>
        <p:txBody>
          <a:bodyPr>
            <a:normAutofit/>
          </a:bodyPr>
          <a:lstStyle/>
          <a:p>
            <a:r>
              <a:rPr lang="en-US" sz="3200" dirty="0" smtClean="0"/>
              <a:t>David Watkins</a:t>
            </a:r>
          </a:p>
          <a:p>
            <a:r>
              <a:rPr lang="en-US" sz="3200" dirty="0" smtClean="0"/>
              <a:t>Dept. of Civil and Environmental Engineering</a:t>
            </a:r>
          </a:p>
          <a:p>
            <a:r>
              <a:rPr lang="en-US" sz="3200" dirty="0" smtClean="0"/>
              <a:t>Michigan Technological University</a:t>
            </a:r>
            <a:endParaRPr lang="en-US" sz="3200" dirty="0"/>
          </a:p>
        </p:txBody>
      </p:sp>
      <p:pic>
        <p:nvPicPr>
          <p:cNvPr id="1026" name="Picture 2" descr="C:\Users\dwatkins\AppData\Local\Zipeg\Cache\3A39E323B21F9.227c\3A39E324FCEA2.227c\logo_pp_CtheF_woutline_Hel.png"/>
          <p:cNvPicPr>
            <a:picLocks noChangeAspect="1" noChangeArrowheads="1"/>
          </p:cNvPicPr>
          <p:nvPr/>
        </p:nvPicPr>
        <p:blipFill>
          <a:blip r:embed="rId2" cstate="print"/>
          <a:srcRect/>
          <a:stretch>
            <a:fillRect/>
          </a:stretch>
        </p:blipFill>
        <p:spPr bwMode="auto">
          <a:xfrm>
            <a:off x="6019800" y="5410200"/>
            <a:ext cx="2828310" cy="65831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a:defRPr/>
            </a:pPr>
            <a:r>
              <a:rPr lang="en-US" dirty="0" err="1" smtClean="0"/>
              <a:t>Wyndor</a:t>
            </a:r>
            <a:r>
              <a:rPr lang="en-US" dirty="0" smtClean="0"/>
              <a:t> Glass Co.</a:t>
            </a:r>
            <a:endParaRPr lang="en-US" dirty="0"/>
          </a:p>
        </p:txBody>
      </p:sp>
      <p:sp>
        <p:nvSpPr>
          <p:cNvPr id="3076" name="Content Placeholder 2"/>
          <p:cNvSpPr>
            <a:spLocks noGrp="1"/>
          </p:cNvSpPr>
          <p:nvPr>
            <p:ph idx="1"/>
          </p:nvPr>
        </p:nvSpPr>
        <p:spPr>
          <a:xfrm>
            <a:off x="76200" y="1752600"/>
            <a:ext cx="3733800" cy="4625975"/>
          </a:xfrm>
        </p:spPr>
        <p:txBody>
          <a:bodyPr/>
          <a:lstStyle/>
          <a:p>
            <a:r>
              <a:rPr lang="en-US" sz="2800" dirty="0" smtClean="0"/>
              <a:t>A graphical solution:</a:t>
            </a:r>
          </a:p>
          <a:p>
            <a:pPr marL="914400" lvl="1" indent="-457200">
              <a:buFont typeface="Corbel" charset="0"/>
              <a:buAutoNum type="arabicPeriod"/>
            </a:pPr>
            <a:r>
              <a:rPr lang="en-US" sz="2200" dirty="0" smtClean="0"/>
              <a:t>Graph the constraint set and feasible region.</a:t>
            </a:r>
          </a:p>
          <a:p>
            <a:pPr marL="914400" lvl="1" indent="-457200">
              <a:buFont typeface="Corbel" charset="0"/>
              <a:buAutoNum type="arabicPeriod"/>
            </a:pPr>
            <a:r>
              <a:rPr lang="en-US" sz="2200" dirty="0" smtClean="0"/>
              <a:t> Plot contour lines of the objective function. </a:t>
            </a:r>
          </a:p>
          <a:p>
            <a:pPr marL="914400" lvl="1" indent="-457200"/>
            <a:r>
              <a:rPr lang="en-US" sz="2200" dirty="0" smtClean="0"/>
              <a:t>Move out towards higher obj. fn. values until solution is no longer feasible.</a:t>
            </a:r>
          </a:p>
          <a:p>
            <a:pPr marL="914400" lvl="1" indent="-457200"/>
            <a:r>
              <a:rPr lang="en-US" sz="2200" dirty="0" smtClean="0"/>
              <a:t>Z  &gt;  36 is not feasible.</a:t>
            </a:r>
          </a:p>
        </p:txBody>
      </p:sp>
      <p:sp>
        <p:nvSpPr>
          <p:cNvPr id="3077" name="Slide Number Placeholder 3"/>
          <p:cNvSpPr>
            <a:spLocks noGrp="1"/>
          </p:cNvSpPr>
          <p:nvPr>
            <p:ph type="sldNum" sz="quarter" idx="12"/>
          </p:nvPr>
        </p:nvSpPr>
        <p:spPr bwMode="auto">
          <a:noFill/>
          <a:ln>
            <a:miter lim="800000"/>
            <a:headEnd/>
            <a:tailEnd/>
          </a:ln>
        </p:spPr>
        <p:txBody>
          <a:bodyPr/>
          <a:lstStyle/>
          <a:p>
            <a:fld id="{C217EBFB-F3E4-4E1D-8D5F-E4D713EA8617}" type="slidenum">
              <a:rPr lang="en-US" smtClean="0"/>
              <a:pPr/>
              <a:t>10</a:t>
            </a:fld>
            <a:endParaRPr lang="en-US" smtClean="0"/>
          </a:p>
        </p:txBody>
      </p:sp>
      <p:graphicFrame>
        <p:nvGraphicFramePr>
          <p:cNvPr id="3074" name="Object 2"/>
          <p:cNvGraphicFramePr>
            <a:graphicFrameLocks noChangeAspect="1"/>
          </p:cNvGraphicFramePr>
          <p:nvPr/>
        </p:nvGraphicFramePr>
        <p:xfrm>
          <a:off x="3886201" y="2032000"/>
          <a:ext cx="5257800" cy="4182712"/>
        </p:xfrm>
        <a:graphic>
          <a:graphicData uri="http://schemas.openxmlformats.org/presentationml/2006/ole">
            <p:oleObj spid="_x0000_s4098" name="Document" r:id="rId3" imgW="13984652" imgH="11126753" progId="Word.Document.12">
              <p:link updateAutomatic="1"/>
            </p:oleObj>
          </a:graphicData>
        </a:graphic>
      </p:graphicFrame>
      <p:sp>
        <p:nvSpPr>
          <p:cNvPr id="6" name="TextBox 5"/>
          <p:cNvSpPr txBox="1"/>
          <p:nvPr/>
        </p:nvSpPr>
        <p:spPr>
          <a:xfrm>
            <a:off x="5105400" y="4191000"/>
            <a:ext cx="1056700" cy="369332"/>
          </a:xfrm>
          <a:prstGeom prst="rect">
            <a:avLst/>
          </a:prstGeom>
          <a:noFill/>
        </p:spPr>
        <p:txBody>
          <a:bodyPr wrap="none" rtlCol="0">
            <a:spAutoFit/>
          </a:bodyPr>
          <a:lstStyle/>
          <a:p>
            <a:r>
              <a:rPr lang="en-US" dirty="0" smtClean="0"/>
              <a:t>Feasible</a:t>
            </a:r>
            <a:endParaRPr lang="en-US" dirty="0"/>
          </a:p>
        </p:txBody>
      </p:sp>
      <p:cxnSp>
        <p:nvCxnSpPr>
          <p:cNvPr id="8" name="Straight Connector 7"/>
          <p:cNvCxnSpPr/>
          <p:nvPr/>
        </p:nvCxnSpPr>
        <p:spPr>
          <a:xfrm>
            <a:off x="4267200" y="3048000"/>
            <a:ext cx="4648200" cy="24384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820194" y="3278777"/>
            <a:ext cx="1606732" cy="2246812"/>
          </a:xfrm>
          <a:custGeom>
            <a:avLst/>
            <a:gdLst>
              <a:gd name="connsiteX0" fmla="*/ 0 w 1606732"/>
              <a:gd name="connsiteY0" fmla="*/ 2207623 h 2246812"/>
              <a:gd name="connsiteX1" fmla="*/ 13063 w 1606732"/>
              <a:gd name="connsiteY1" fmla="*/ 0 h 2246812"/>
              <a:gd name="connsiteX2" fmla="*/ 783772 w 1606732"/>
              <a:gd name="connsiteY2" fmla="*/ 0 h 2246812"/>
              <a:gd name="connsiteX3" fmla="*/ 1606732 w 1606732"/>
              <a:gd name="connsiteY3" fmla="*/ 1110343 h 2246812"/>
              <a:gd name="connsiteX4" fmla="*/ 1606732 w 1606732"/>
              <a:gd name="connsiteY4" fmla="*/ 2246812 h 2246812"/>
              <a:gd name="connsiteX5" fmla="*/ 0 w 1606732"/>
              <a:gd name="connsiteY5" fmla="*/ 2207623 h 224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732" h="2246812">
                <a:moveTo>
                  <a:pt x="0" y="2207623"/>
                </a:moveTo>
                <a:cubicBezTo>
                  <a:pt x="4354" y="1471749"/>
                  <a:pt x="8709" y="735874"/>
                  <a:pt x="13063" y="0"/>
                </a:cubicBezTo>
                <a:lnTo>
                  <a:pt x="783772" y="0"/>
                </a:lnTo>
                <a:lnTo>
                  <a:pt x="1606732" y="1110343"/>
                </a:lnTo>
                <a:lnTo>
                  <a:pt x="1606732" y="2246812"/>
                </a:lnTo>
                <a:lnTo>
                  <a:pt x="0" y="2207623"/>
                </a:lnTo>
                <a:close/>
              </a:path>
            </a:pathLst>
          </a:cu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a:defRPr/>
            </a:pPr>
            <a:r>
              <a:rPr lang="en-US" dirty="0" err="1" smtClean="0"/>
              <a:t>Wyndor</a:t>
            </a:r>
            <a:r>
              <a:rPr lang="en-US" dirty="0" smtClean="0"/>
              <a:t> Glass Co.</a:t>
            </a:r>
            <a:endParaRPr lang="en-US" dirty="0"/>
          </a:p>
        </p:txBody>
      </p:sp>
      <p:sp>
        <p:nvSpPr>
          <p:cNvPr id="3076" name="Content Placeholder 2"/>
          <p:cNvSpPr>
            <a:spLocks noGrp="1"/>
          </p:cNvSpPr>
          <p:nvPr>
            <p:ph idx="1"/>
          </p:nvPr>
        </p:nvSpPr>
        <p:spPr>
          <a:xfrm>
            <a:off x="76200" y="1752600"/>
            <a:ext cx="3733800" cy="4625975"/>
          </a:xfrm>
        </p:spPr>
        <p:txBody>
          <a:bodyPr/>
          <a:lstStyle/>
          <a:p>
            <a:r>
              <a:rPr lang="en-US" sz="2800" dirty="0" smtClean="0"/>
              <a:t>A graphical solution:</a:t>
            </a:r>
          </a:p>
          <a:p>
            <a:pPr marL="914400" lvl="1" indent="-457200">
              <a:buFont typeface="Corbel" charset="0"/>
              <a:buAutoNum type="arabicPeriod"/>
            </a:pPr>
            <a:r>
              <a:rPr lang="en-US" sz="2200" dirty="0" smtClean="0"/>
              <a:t>Graph the constraint set and feasible region.</a:t>
            </a:r>
          </a:p>
          <a:p>
            <a:pPr marL="914400" lvl="1" indent="-457200">
              <a:buFont typeface="Corbel" charset="0"/>
              <a:buAutoNum type="arabicPeriod"/>
            </a:pPr>
            <a:r>
              <a:rPr lang="en-US" sz="2200" dirty="0" smtClean="0"/>
              <a:t> Plot contour lines of the objective function. </a:t>
            </a:r>
          </a:p>
          <a:p>
            <a:pPr marL="914400" lvl="1" indent="-457200"/>
            <a:r>
              <a:rPr lang="en-US" sz="2200" dirty="0" smtClean="0"/>
              <a:t>Move out towards higher obj. fn. values until solution is no longer feasible.</a:t>
            </a:r>
          </a:p>
          <a:p>
            <a:pPr marL="914400" lvl="1" indent="-457200"/>
            <a:r>
              <a:rPr lang="en-US" sz="2200" dirty="0" smtClean="0"/>
              <a:t>Z  &gt;  36 is not feasible.</a:t>
            </a:r>
          </a:p>
        </p:txBody>
      </p:sp>
      <p:sp>
        <p:nvSpPr>
          <p:cNvPr id="3077" name="Slide Number Placeholder 3"/>
          <p:cNvSpPr>
            <a:spLocks noGrp="1"/>
          </p:cNvSpPr>
          <p:nvPr>
            <p:ph type="sldNum" sz="quarter" idx="12"/>
          </p:nvPr>
        </p:nvSpPr>
        <p:spPr bwMode="auto">
          <a:noFill/>
          <a:ln>
            <a:miter lim="800000"/>
            <a:headEnd/>
            <a:tailEnd/>
          </a:ln>
        </p:spPr>
        <p:txBody>
          <a:bodyPr/>
          <a:lstStyle/>
          <a:p>
            <a:fld id="{C217EBFB-F3E4-4E1D-8D5F-E4D713EA8617}" type="slidenum">
              <a:rPr lang="en-US" smtClean="0"/>
              <a:pPr/>
              <a:t>11</a:t>
            </a:fld>
            <a:endParaRPr lang="en-US" smtClean="0"/>
          </a:p>
        </p:txBody>
      </p:sp>
      <p:graphicFrame>
        <p:nvGraphicFramePr>
          <p:cNvPr id="3074" name="Object 2"/>
          <p:cNvGraphicFramePr>
            <a:graphicFrameLocks noChangeAspect="1"/>
          </p:cNvGraphicFramePr>
          <p:nvPr/>
        </p:nvGraphicFramePr>
        <p:xfrm>
          <a:off x="3886201" y="2032000"/>
          <a:ext cx="5257800" cy="4182712"/>
        </p:xfrm>
        <a:graphic>
          <a:graphicData uri="http://schemas.openxmlformats.org/presentationml/2006/ole">
            <p:oleObj spid="_x0000_s5122" name="Document" r:id="rId3" imgW="13984652" imgH="11126753" progId="Word.Document.12">
              <p:link updateAutomatic="1"/>
            </p:oleObj>
          </a:graphicData>
        </a:graphic>
      </p:graphicFrame>
      <p:sp>
        <p:nvSpPr>
          <p:cNvPr id="6" name="TextBox 5"/>
          <p:cNvSpPr txBox="1"/>
          <p:nvPr/>
        </p:nvSpPr>
        <p:spPr>
          <a:xfrm>
            <a:off x="5105400" y="4191000"/>
            <a:ext cx="1056700" cy="369332"/>
          </a:xfrm>
          <a:prstGeom prst="rect">
            <a:avLst/>
          </a:prstGeom>
          <a:noFill/>
        </p:spPr>
        <p:txBody>
          <a:bodyPr wrap="none" rtlCol="0">
            <a:spAutoFit/>
          </a:bodyPr>
          <a:lstStyle/>
          <a:p>
            <a:r>
              <a:rPr lang="en-US" dirty="0" smtClean="0"/>
              <a:t>Feasible</a:t>
            </a:r>
            <a:endParaRPr lang="en-US" dirty="0"/>
          </a:p>
        </p:txBody>
      </p:sp>
      <p:cxnSp>
        <p:nvCxnSpPr>
          <p:cNvPr id="8" name="Straight Connector 7"/>
          <p:cNvCxnSpPr/>
          <p:nvPr/>
        </p:nvCxnSpPr>
        <p:spPr>
          <a:xfrm>
            <a:off x="4114800" y="2438400"/>
            <a:ext cx="4419600" cy="24384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820194" y="3278777"/>
            <a:ext cx="1606732" cy="2246812"/>
          </a:xfrm>
          <a:custGeom>
            <a:avLst/>
            <a:gdLst>
              <a:gd name="connsiteX0" fmla="*/ 0 w 1606732"/>
              <a:gd name="connsiteY0" fmla="*/ 2207623 h 2246812"/>
              <a:gd name="connsiteX1" fmla="*/ 13063 w 1606732"/>
              <a:gd name="connsiteY1" fmla="*/ 0 h 2246812"/>
              <a:gd name="connsiteX2" fmla="*/ 783772 w 1606732"/>
              <a:gd name="connsiteY2" fmla="*/ 0 h 2246812"/>
              <a:gd name="connsiteX3" fmla="*/ 1606732 w 1606732"/>
              <a:gd name="connsiteY3" fmla="*/ 1110343 h 2246812"/>
              <a:gd name="connsiteX4" fmla="*/ 1606732 w 1606732"/>
              <a:gd name="connsiteY4" fmla="*/ 2246812 h 2246812"/>
              <a:gd name="connsiteX5" fmla="*/ 0 w 1606732"/>
              <a:gd name="connsiteY5" fmla="*/ 2207623 h 224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732" h="2246812">
                <a:moveTo>
                  <a:pt x="0" y="2207623"/>
                </a:moveTo>
                <a:cubicBezTo>
                  <a:pt x="4354" y="1471749"/>
                  <a:pt x="8709" y="735874"/>
                  <a:pt x="13063" y="0"/>
                </a:cubicBezTo>
                <a:lnTo>
                  <a:pt x="783772" y="0"/>
                </a:lnTo>
                <a:lnTo>
                  <a:pt x="1606732" y="1110343"/>
                </a:lnTo>
                <a:lnTo>
                  <a:pt x="1606732" y="2246812"/>
                </a:lnTo>
                <a:lnTo>
                  <a:pt x="0" y="2207623"/>
                </a:lnTo>
                <a:close/>
              </a:path>
            </a:pathLst>
          </a:cu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486400" y="3200400"/>
            <a:ext cx="152400" cy="152400"/>
          </a:xfrm>
          <a:prstGeom prst="star5">
            <a:avLst/>
          </a:prstGeom>
          <a:solidFill>
            <a:schemeClr val="accent2">
              <a:alpha val="29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05800" cy="1252728"/>
          </a:xfrm>
        </p:spPr>
        <p:txBody>
          <a:bodyPr>
            <a:noAutofit/>
          </a:bodyPr>
          <a:lstStyle/>
          <a:p>
            <a:r>
              <a:rPr lang="en-US" sz="4000" dirty="0" smtClean="0"/>
              <a:t>Now for a more complex problem</a:t>
            </a:r>
            <a:endParaRPr lang="en-US" sz="4000" dirty="0"/>
          </a:p>
        </p:txBody>
      </p:sp>
      <p:sp>
        <p:nvSpPr>
          <p:cNvPr id="5" name="Rectangle 4"/>
          <p:cNvSpPr>
            <a:spLocks noChangeArrowheads="1"/>
          </p:cNvSpPr>
          <p:nvPr/>
        </p:nvSpPr>
        <p:spPr bwMode="auto">
          <a:xfrm>
            <a:off x="4343400" y="6248400"/>
            <a:ext cx="4800600" cy="553998"/>
          </a:xfrm>
          <a:prstGeom prst="rect">
            <a:avLst/>
          </a:prstGeom>
          <a:noFill/>
          <a:ln w="9525">
            <a:noFill/>
            <a:miter lim="800000"/>
            <a:headEnd/>
            <a:tailEnd/>
          </a:ln>
        </p:spPr>
        <p:txBody>
          <a:bodyPr wrap="square">
            <a:spAutoFit/>
          </a:bodyPr>
          <a:lstStyle/>
          <a:p>
            <a:r>
              <a:rPr lang="en-US" sz="1000" dirty="0" smtClean="0"/>
              <a:t>Watkins, D.W. Jr., and D.C. McKinney, “Screening Water Supply Options for the Edwards Aquifer Region in Central Texas,” </a:t>
            </a:r>
            <a:r>
              <a:rPr lang="en-US" sz="1000" i="1" dirty="0" smtClean="0"/>
              <a:t>Journal of Water Resources Planning and Management</a:t>
            </a:r>
            <a:r>
              <a:rPr lang="en-US" sz="1000" dirty="0" smtClean="0"/>
              <a:t>, ASCE, 125(1): 14-24, 1999.  </a:t>
            </a:r>
            <a:endParaRPr lang="en-US" sz="1000" dirty="0"/>
          </a:p>
        </p:txBody>
      </p:sp>
      <p:pic>
        <p:nvPicPr>
          <p:cNvPr id="4101" name="Picture 5"/>
          <p:cNvPicPr>
            <a:picLocks noChangeAspect="1" noChangeArrowheads="1"/>
          </p:cNvPicPr>
          <p:nvPr/>
        </p:nvPicPr>
        <p:blipFill>
          <a:blip r:embed="rId2" cstate="print"/>
          <a:srcRect/>
          <a:stretch>
            <a:fillRect/>
          </a:stretch>
        </p:blipFill>
        <p:spPr bwMode="auto">
          <a:xfrm>
            <a:off x="609600" y="1676400"/>
            <a:ext cx="7924800" cy="4534872"/>
          </a:xfrm>
          <a:prstGeom prst="rect">
            <a:avLst/>
          </a:prstGeom>
          <a:noFill/>
          <a:ln w="9525">
            <a:noFill/>
            <a:miter lim="800000"/>
            <a:headEnd/>
            <a:tailEnd/>
          </a:ln>
          <a:effectLst/>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609600" y="5867400"/>
            <a:ext cx="1702710" cy="338554"/>
          </a:xfrm>
          <a:prstGeom prst="rect">
            <a:avLst/>
          </a:prstGeom>
          <a:noFill/>
        </p:spPr>
        <p:txBody>
          <a:bodyPr wrap="none" rtlCol="0">
            <a:spAutoFit/>
          </a:bodyPr>
          <a:lstStyle/>
          <a:p>
            <a:r>
              <a:rPr lang="en-US" sz="1600" dirty="0" smtClean="0"/>
              <a:t>(</a:t>
            </a:r>
            <a:r>
              <a:rPr lang="en-US" sz="1600" dirty="0" err="1" smtClean="0"/>
              <a:t>Eckhardt</a:t>
            </a:r>
            <a:r>
              <a:rPr lang="en-US" sz="1600" dirty="0" smtClean="0"/>
              <a:t>, 1997)</a:t>
            </a:r>
            <a:endParaRPr lang="en-US" sz="1600" dirty="0"/>
          </a:p>
        </p:txBody>
      </p:sp>
      <p:pic>
        <p:nvPicPr>
          <p:cNvPr id="4100" name="Picture 4"/>
          <p:cNvPicPr>
            <a:picLocks noChangeAspect="1" noChangeArrowheads="1"/>
          </p:cNvPicPr>
          <p:nvPr/>
        </p:nvPicPr>
        <p:blipFill>
          <a:blip r:embed="rId3" cstate="print"/>
          <a:srcRect/>
          <a:stretch>
            <a:fillRect/>
          </a:stretch>
        </p:blipFill>
        <p:spPr bwMode="auto">
          <a:xfrm>
            <a:off x="7467600" y="1752600"/>
            <a:ext cx="914400" cy="137575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Central Texas Water System Network</a:t>
            </a:r>
            <a:endParaRPr lang="en-US" sz="3600" dirty="0"/>
          </a:p>
        </p:txBody>
      </p:sp>
      <p:pic>
        <p:nvPicPr>
          <p:cNvPr id="18434" name="Picture 2"/>
          <p:cNvPicPr>
            <a:picLocks noChangeAspect="1" noChangeArrowheads="1"/>
          </p:cNvPicPr>
          <p:nvPr/>
        </p:nvPicPr>
        <p:blipFill>
          <a:blip r:embed="rId2" cstate="print"/>
          <a:srcRect/>
          <a:stretch>
            <a:fillRect/>
          </a:stretch>
        </p:blipFill>
        <p:spPr bwMode="auto">
          <a:xfrm>
            <a:off x="762000" y="1519281"/>
            <a:ext cx="7620000" cy="52372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086600" cy="1252728"/>
          </a:xfrm>
        </p:spPr>
        <p:txBody>
          <a:bodyPr>
            <a:normAutofit fontScale="90000"/>
          </a:bodyPr>
          <a:lstStyle/>
          <a:p>
            <a:r>
              <a:rPr lang="en-US" dirty="0" smtClean="0"/>
              <a:t>Infrastructure, Management, and Policy Alternatives</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304800" y="1905000"/>
            <a:ext cx="5029200" cy="3463739"/>
          </a:xfrm>
          <a:prstGeom prst="rect">
            <a:avLst/>
          </a:prstGeom>
          <a:noFill/>
          <a:ln w="9525">
            <a:noFill/>
            <a:miter lim="800000"/>
            <a:headEnd/>
            <a:tailEnd/>
          </a:ln>
          <a:effectLst/>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a:spLocks noChangeArrowheads="1"/>
          </p:cNvSpPr>
          <p:nvPr/>
        </p:nvSpPr>
        <p:spPr bwMode="auto">
          <a:xfrm>
            <a:off x="4343400" y="6248400"/>
            <a:ext cx="4800600" cy="553998"/>
          </a:xfrm>
          <a:prstGeom prst="rect">
            <a:avLst/>
          </a:prstGeom>
          <a:noFill/>
          <a:ln w="9525">
            <a:noFill/>
            <a:miter lim="800000"/>
            <a:headEnd/>
            <a:tailEnd/>
          </a:ln>
        </p:spPr>
        <p:txBody>
          <a:bodyPr wrap="square">
            <a:spAutoFit/>
          </a:bodyPr>
          <a:lstStyle/>
          <a:p>
            <a:r>
              <a:rPr lang="en-US" sz="1000" dirty="0" smtClean="0"/>
              <a:t>Watkins, D.W. Jr., and D.C. McKinney, “Screening Water Supply Options for the Edwards Aquifer Region in Central Texas,” </a:t>
            </a:r>
            <a:r>
              <a:rPr lang="en-US" sz="1000" i="1" dirty="0" smtClean="0"/>
              <a:t>Journal of Water Resources Planning and Management</a:t>
            </a:r>
            <a:r>
              <a:rPr lang="en-US" sz="1000" dirty="0" smtClean="0"/>
              <a:t>, ASCE, 125(1): 14-24, 1999.  </a:t>
            </a:r>
            <a:endParaRPr lang="en-US" sz="1000" dirty="0"/>
          </a:p>
        </p:txBody>
      </p:sp>
      <p:pic>
        <p:nvPicPr>
          <p:cNvPr id="1030" name="Picture 6"/>
          <p:cNvPicPr>
            <a:picLocks noChangeAspect="1" noChangeArrowheads="1"/>
          </p:cNvPicPr>
          <p:nvPr/>
        </p:nvPicPr>
        <p:blipFill>
          <a:blip r:embed="rId3" cstate="print"/>
          <a:srcRect/>
          <a:stretch>
            <a:fillRect/>
          </a:stretch>
        </p:blipFill>
        <p:spPr bwMode="auto">
          <a:xfrm>
            <a:off x="5334000" y="2438400"/>
            <a:ext cx="3505200" cy="2133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Springflow</a:t>
            </a:r>
            <a:r>
              <a:rPr lang="en-US" dirty="0" smtClean="0"/>
              <a:t> Deficit Penalties</a:t>
            </a:r>
            <a:endParaRPr lang="en-US" dirty="0"/>
          </a:p>
        </p:txBody>
      </p:sp>
      <p:pic>
        <p:nvPicPr>
          <p:cNvPr id="3" name="Picture 2"/>
          <p:cNvPicPr>
            <a:picLocks noChangeAspect="1" noChangeArrowheads="1"/>
          </p:cNvPicPr>
          <p:nvPr/>
        </p:nvPicPr>
        <p:blipFill>
          <a:blip r:embed="rId2"/>
          <a:srcRect/>
          <a:stretch>
            <a:fillRect/>
          </a:stretch>
        </p:blipFill>
        <p:spPr bwMode="auto">
          <a:xfrm>
            <a:off x="6019800" y="3962400"/>
            <a:ext cx="2362200" cy="1771650"/>
          </a:xfrm>
          <a:prstGeom prst="rect">
            <a:avLst/>
          </a:prstGeom>
          <a:noFill/>
          <a:ln w="9525">
            <a:noFill/>
            <a:miter lim="800000"/>
            <a:headEnd/>
            <a:tailEnd/>
          </a:ln>
          <a:effectLst/>
        </p:spPr>
      </p:pic>
      <p:pic>
        <p:nvPicPr>
          <p:cNvPr id="4" name="Picture 7"/>
          <p:cNvPicPr>
            <a:picLocks noChangeAspect="1" noChangeArrowheads="1"/>
          </p:cNvPicPr>
          <p:nvPr/>
        </p:nvPicPr>
        <p:blipFill>
          <a:blip r:embed="rId3" cstate="print"/>
          <a:srcRect/>
          <a:stretch>
            <a:fillRect/>
          </a:stretch>
        </p:blipFill>
        <p:spPr bwMode="auto">
          <a:xfrm>
            <a:off x="381000" y="2286000"/>
            <a:ext cx="5076825" cy="3124200"/>
          </a:xfrm>
          <a:prstGeom prst="rect">
            <a:avLst/>
          </a:prstGeom>
          <a:noFill/>
          <a:ln w="9525">
            <a:noFill/>
            <a:miter lim="800000"/>
            <a:headEnd/>
            <a:tailEnd/>
          </a:ln>
          <a:effectLst/>
        </p:spPr>
      </p:pic>
      <p:pic>
        <p:nvPicPr>
          <p:cNvPr id="25602" name="Picture 2"/>
          <p:cNvPicPr>
            <a:picLocks noChangeAspect="1" noChangeArrowheads="1"/>
          </p:cNvPicPr>
          <p:nvPr/>
        </p:nvPicPr>
        <p:blipFill>
          <a:blip r:embed="rId4"/>
          <a:srcRect/>
          <a:stretch>
            <a:fillRect/>
          </a:stretch>
        </p:blipFill>
        <p:spPr bwMode="auto">
          <a:xfrm>
            <a:off x="5029200" y="1981200"/>
            <a:ext cx="3333750" cy="1657350"/>
          </a:xfrm>
          <a:prstGeom prst="rect">
            <a:avLst/>
          </a:prstGeom>
          <a:noFill/>
          <a:ln w="9525">
            <a:noFill/>
            <a:miter lim="800000"/>
            <a:headEnd/>
            <a:tailEnd/>
          </a:ln>
          <a:effectLst/>
        </p:spPr>
      </p:pic>
      <p:sp>
        <p:nvSpPr>
          <p:cNvPr id="6" name="TextBox 5"/>
          <p:cNvSpPr txBox="1"/>
          <p:nvPr/>
        </p:nvSpPr>
        <p:spPr>
          <a:xfrm>
            <a:off x="6553200" y="5791200"/>
            <a:ext cx="1827744" cy="307777"/>
          </a:xfrm>
          <a:prstGeom prst="rect">
            <a:avLst/>
          </a:prstGeom>
          <a:noFill/>
        </p:spPr>
        <p:txBody>
          <a:bodyPr wrap="none" rtlCol="0">
            <a:spAutoFit/>
          </a:bodyPr>
          <a:lstStyle/>
          <a:p>
            <a:r>
              <a:rPr lang="en-US" sz="1400" dirty="0" smtClean="0"/>
              <a:t>Wikipedia Commons</a:t>
            </a:r>
            <a:endParaRPr lang="en-US" sz="1400" dirty="0"/>
          </a:p>
        </p:txBody>
      </p:sp>
      <p:sp>
        <p:nvSpPr>
          <p:cNvPr id="7" name="Rectangle 6"/>
          <p:cNvSpPr>
            <a:spLocks noChangeArrowheads="1"/>
          </p:cNvSpPr>
          <p:nvPr/>
        </p:nvSpPr>
        <p:spPr bwMode="auto">
          <a:xfrm>
            <a:off x="2819400" y="5163979"/>
            <a:ext cx="2438400" cy="261610"/>
          </a:xfrm>
          <a:prstGeom prst="rect">
            <a:avLst/>
          </a:prstGeom>
          <a:noFill/>
          <a:ln w="9525">
            <a:noFill/>
            <a:miter lim="800000"/>
            <a:headEnd/>
            <a:tailEnd/>
          </a:ln>
        </p:spPr>
        <p:txBody>
          <a:bodyPr wrap="square">
            <a:spAutoFit/>
          </a:bodyPr>
          <a:lstStyle/>
          <a:p>
            <a:r>
              <a:rPr lang="en-US" sz="1100" b="1" dirty="0" smtClean="0"/>
              <a:t>(Watkins and McKinney, 1999).  </a:t>
            </a:r>
            <a:endParaRPr lang="en-US" sz="11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086600" cy="1252728"/>
          </a:xfrm>
        </p:spPr>
        <p:txBody>
          <a:bodyPr>
            <a:normAutofit/>
          </a:bodyPr>
          <a:lstStyle/>
          <a:p>
            <a:r>
              <a:rPr lang="en-US" dirty="0" smtClean="0"/>
              <a:t>Model Results</a:t>
            </a:r>
            <a:endParaRPr lang="en-US" dirty="0"/>
          </a:p>
        </p:txBody>
      </p:sp>
      <p:pic>
        <p:nvPicPr>
          <p:cNvPr id="4104" name="Picture 8"/>
          <p:cNvPicPr>
            <a:picLocks noChangeAspect="1" noChangeArrowheads="1"/>
          </p:cNvPicPr>
          <p:nvPr/>
        </p:nvPicPr>
        <p:blipFill>
          <a:blip r:embed="rId2" cstate="print"/>
          <a:srcRect/>
          <a:stretch>
            <a:fillRect/>
          </a:stretch>
        </p:blipFill>
        <p:spPr bwMode="auto">
          <a:xfrm>
            <a:off x="533400" y="3581400"/>
            <a:ext cx="3886200" cy="2549424"/>
          </a:xfrm>
          <a:prstGeom prst="rect">
            <a:avLst/>
          </a:prstGeom>
          <a:noFill/>
          <a:ln w="9525">
            <a:noFill/>
            <a:miter lim="800000"/>
            <a:headEnd/>
            <a:tailEnd/>
          </a:ln>
          <a:effectLst/>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a:spLocks noChangeArrowheads="1"/>
          </p:cNvSpPr>
          <p:nvPr/>
        </p:nvSpPr>
        <p:spPr bwMode="auto">
          <a:xfrm>
            <a:off x="4343400" y="6248400"/>
            <a:ext cx="4800600" cy="553998"/>
          </a:xfrm>
          <a:prstGeom prst="rect">
            <a:avLst/>
          </a:prstGeom>
          <a:noFill/>
          <a:ln w="9525">
            <a:noFill/>
            <a:miter lim="800000"/>
            <a:headEnd/>
            <a:tailEnd/>
          </a:ln>
        </p:spPr>
        <p:txBody>
          <a:bodyPr wrap="square">
            <a:spAutoFit/>
          </a:bodyPr>
          <a:lstStyle/>
          <a:p>
            <a:r>
              <a:rPr lang="en-US" sz="1000" dirty="0" smtClean="0"/>
              <a:t>Watkins, D.W. Jr., and D.C. McKinney, “Screening Water Supply Options for the Edwards Aquifer Region in Central Texas,” </a:t>
            </a:r>
            <a:r>
              <a:rPr lang="en-US" sz="1000" i="1" dirty="0" smtClean="0"/>
              <a:t>Journal of Water Resources Planning and Management</a:t>
            </a:r>
            <a:r>
              <a:rPr lang="en-US" sz="1000" dirty="0" smtClean="0"/>
              <a:t>, ASCE, 125(1): 14-24, 1999.  </a:t>
            </a:r>
            <a:endParaRPr lang="en-US" sz="1000" dirty="0"/>
          </a:p>
        </p:txBody>
      </p:sp>
      <p:pic>
        <p:nvPicPr>
          <p:cNvPr id="11" name="Picture 5"/>
          <p:cNvPicPr>
            <a:picLocks noChangeAspect="1" noChangeArrowheads="1"/>
          </p:cNvPicPr>
          <p:nvPr/>
        </p:nvPicPr>
        <p:blipFill>
          <a:blip r:embed="rId3" cstate="print"/>
          <a:srcRect/>
          <a:stretch>
            <a:fillRect/>
          </a:stretch>
        </p:blipFill>
        <p:spPr bwMode="auto">
          <a:xfrm>
            <a:off x="4800600" y="3810000"/>
            <a:ext cx="3805279" cy="2057400"/>
          </a:xfrm>
          <a:prstGeom prst="rect">
            <a:avLst/>
          </a:prstGeom>
          <a:noFill/>
          <a:ln w="9525">
            <a:noFill/>
            <a:miter lim="800000"/>
            <a:headEnd/>
            <a:tailEnd/>
          </a:ln>
          <a:effectLst/>
        </p:spPr>
      </p:pic>
      <p:pic>
        <p:nvPicPr>
          <p:cNvPr id="19458" name="Picture 2"/>
          <p:cNvPicPr>
            <a:picLocks noChangeAspect="1" noChangeArrowheads="1"/>
          </p:cNvPicPr>
          <p:nvPr/>
        </p:nvPicPr>
        <p:blipFill>
          <a:blip r:embed="rId4" cstate="print"/>
          <a:srcRect/>
          <a:stretch>
            <a:fillRect/>
          </a:stretch>
        </p:blipFill>
        <p:spPr bwMode="auto">
          <a:xfrm>
            <a:off x="533400" y="1600200"/>
            <a:ext cx="8269452" cy="1752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 Optimization</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1447800" y="1600200"/>
            <a:ext cx="6134100" cy="4543425"/>
          </a:xfrm>
          <a:prstGeom prst="rect">
            <a:avLst/>
          </a:prstGeom>
          <a:noFill/>
          <a:ln w="9525">
            <a:noFill/>
            <a:miter lim="800000"/>
            <a:headEnd/>
            <a:tailEnd/>
          </a:ln>
        </p:spPr>
      </p:pic>
      <p:sp>
        <p:nvSpPr>
          <p:cNvPr id="4" name="TextBox 3"/>
          <p:cNvSpPr txBox="1"/>
          <p:nvPr/>
        </p:nvSpPr>
        <p:spPr>
          <a:xfrm>
            <a:off x="5346910" y="6088559"/>
            <a:ext cx="3720890" cy="738664"/>
          </a:xfrm>
          <a:prstGeom prst="rect">
            <a:avLst/>
          </a:prstGeom>
          <a:noFill/>
        </p:spPr>
        <p:txBody>
          <a:bodyPr wrap="none" rtlCol="0">
            <a:spAutoFit/>
          </a:bodyPr>
          <a:lstStyle/>
          <a:p>
            <a:r>
              <a:rPr lang="en-US" sz="1050" dirty="0" smtClean="0"/>
              <a:t>Watkins, D.W. Jr., and D.C. McKinney, “Finding Robust </a:t>
            </a:r>
          </a:p>
          <a:p>
            <a:r>
              <a:rPr lang="en-US" sz="1050" dirty="0" smtClean="0"/>
              <a:t>Solutions to Water Resources Problems,” </a:t>
            </a:r>
            <a:r>
              <a:rPr lang="en-US" sz="1050" i="1" dirty="0" smtClean="0"/>
              <a:t>Journal of Water </a:t>
            </a:r>
          </a:p>
          <a:p>
            <a:r>
              <a:rPr lang="en-US" sz="1050" i="1" dirty="0" smtClean="0"/>
              <a:t>Resources Planning and Management</a:t>
            </a:r>
            <a:r>
              <a:rPr lang="en-US" sz="1050" dirty="0" smtClean="0"/>
              <a:t>, ASCE, 123(1): </a:t>
            </a:r>
          </a:p>
          <a:p>
            <a:r>
              <a:rPr lang="en-US" sz="1050" dirty="0" smtClean="0"/>
              <a:t>49-58, 1997.</a:t>
            </a:r>
            <a:endParaRPr lang="en-US" sz="10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Florida Systems Analysis Model (SFSAM)</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4691440" y="838200"/>
            <a:ext cx="4147760" cy="5715000"/>
          </a:xfrm>
          <a:prstGeom prst="rect">
            <a:avLst/>
          </a:prstGeom>
          <a:noFill/>
          <a:ln w="9525">
            <a:noFill/>
            <a:miter lim="800000"/>
            <a:headEnd/>
            <a:tailEnd/>
          </a:ln>
          <a:effectLst/>
        </p:spPr>
      </p:pic>
      <p:sp>
        <p:nvSpPr>
          <p:cNvPr id="4" name="TextBox 3"/>
          <p:cNvSpPr txBox="1"/>
          <p:nvPr/>
        </p:nvSpPr>
        <p:spPr>
          <a:xfrm>
            <a:off x="381000" y="1676400"/>
            <a:ext cx="3886200" cy="4431983"/>
          </a:xfrm>
          <a:prstGeom prst="rect">
            <a:avLst/>
          </a:prstGeom>
          <a:noFill/>
        </p:spPr>
        <p:txBody>
          <a:bodyPr wrap="square" rtlCol="0">
            <a:spAutoFit/>
          </a:bodyPr>
          <a:lstStyle/>
          <a:p>
            <a:pPr>
              <a:spcAft>
                <a:spcPts val="900"/>
              </a:spcAft>
              <a:buFont typeface="Arial" pitchFamily="34" charset="0"/>
              <a:buChar char="•"/>
            </a:pPr>
            <a:r>
              <a:rPr lang="en-US" dirty="0" smtClean="0"/>
              <a:t> Project by USACE as part of Central &amp; South Florida Project “Restudy”, with support of SFWMD</a:t>
            </a:r>
          </a:p>
          <a:p>
            <a:pPr>
              <a:spcAft>
                <a:spcPts val="900"/>
              </a:spcAft>
              <a:buFont typeface="Arial" pitchFamily="34" charset="0"/>
              <a:buChar char="•"/>
            </a:pPr>
            <a:r>
              <a:rPr lang="en-US" dirty="0" smtClean="0"/>
              <a:t> “Screening” model to evaluate potential benefits of new storage areas</a:t>
            </a:r>
          </a:p>
          <a:p>
            <a:pPr>
              <a:spcAft>
                <a:spcPts val="900"/>
              </a:spcAft>
              <a:buFont typeface="Arial" pitchFamily="34" charset="0"/>
              <a:buChar char="•"/>
            </a:pPr>
            <a:r>
              <a:rPr lang="en-US" dirty="0" smtClean="0"/>
              <a:t> Simple network structure allowed long time series of operations to be “optimized”</a:t>
            </a:r>
          </a:p>
          <a:p>
            <a:pPr>
              <a:spcAft>
                <a:spcPts val="900"/>
              </a:spcAft>
              <a:buFont typeface="Arial" pitchFamily="34" charset="0"/>
              <a:buChar char="•"/>
            </a:pPr>
            <a:r>
              <a:rPr lang="en-US" dirty="0" smtClean="0"/>
              <a:t> Used simple penalty functions with objective of minimizing total penalties for deviations from target levels and flows.</a:t>
            </a:r>
          </a:p>
          <a:p>
            <a:endParaRPr lang="en-US" dirty="0"/>
          </a:p>
        </p:txBody>
      </p:sp>
      <p:sp>
        <p:nvSpPr>
          <p:cNvPr id="5" name="TextBox 4"/>
          <p:cNvSpPr txBox="1"/>
          <p:nvPr/>
        </p:nvSpPr>
        <p:spPr>
          <a:xfrm>
            <a:off x="7469439" y="6581001"/>
            <a:ext cx="1674561" cy="276999"/>
          </a:xfrm>
          <a:prstGeom prst="rect">
            <a:avLst/>
          </a:prstGeom>
          <a:noFill/>
        </p:spPr>
        <p:txBody>
          <a:bodyPr wrap="none" rtlCol="0">
            <a:spAutoFit/>
          </a:bodyPr>
          <a:lstStyle/>
          <a:p>
            <a:r>
              <a:rPr lang="en-US" sz="1200" dirty="0" smtClean="0"/>
              <a:t>(Watkins, et al., 2004)</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SFSAM Input Data</a:t>
            </a:r>
            <a:endParaRPr lang="en-US" dirty="0"/>
          </a:p>
        </p:txBody>
      </p:sp>
      <p:sp>
        <p:nvSpPr>
          <p:cNvPr id="3" name="Content Placeholder 2"/>
          <p:cNvSpPr>
            <a:spLocks noGrp="1"/>
          </p:cNvSpPr>
          <p:nvPr>
            <p:ph idx="1"/>
          </p:nvPr>
        </p:nvSpPr>
        <p:spPr/>
        <p:txBody>
          <a:bodyPr/>
          <a:lstStyle/>
          <a:p>
            <a:pPr>
              <a:spcAft>
                <a:spcPts val="600"/>
              </a:spcAft>
            </a:pPr>
            <a:r>
              <a:rPr lang="en-US" dirty="0" smtClean="0"/>
              <a:t>Unregulated inflows</a:t>
            </a:r>
          </a:p>
          <a:p>
            <a:pPr lvl="1">
              <a:spcAft>
                <a:spcPts val="600"/>
              </a:spcAft>
            </a:pPr>
            <a:r>
              <a:rPr lang="en-US" dirty="0" smtClean="0"/>
              <a:t>Used monthly time series, 1965-1989.</a:t>
            </a:r>
          </a:p>
          <a:p>
            <a:pPr>
              <a:spcAft>
                <a:spcPts val="600"/>
              </a:spcAft>
            </a:pPr>
            <a:r>
              <a:rPr lang="en-US" dirty="0" smtClean="0"/>
              <a:t>Flow capacities and targets (by month)</a:t>
            </a:r>
          </a:p>
          <a:p>
            <a:pPr>
              <a:spcAft>
                <a:spcPts val="600"/>
              </a:spcAft>
            </a:pPr>
            <a:r>
              <a:rPr lang="en-US" dirty="0" smtClean="0"/>
              <a:t>Storage limits and targets (by month)</a:t>
            </a:r>
          </a:p>
          <a:p>
            <a:pPr>
              <a:spcAft>
                <a:spcPts val="600"/>
              </a:spcAft>
            </a:pPr>
            <a:r>
              <a:rPr lang="en-US" dirty="0" smtClean="0"/>
              <a:t>Reservoir storage-surface area relationships</a:t>
            </a:r>
          </a:p>
          <a:p>
            <a:pPr>
              <a:spcAft>
                <a:spcPts val="600"/>
              </a:spcAft>
            </a:pPr>
            <a:r>
              <a:rPr lang="en-US" dirty="0" smtClean="0"/>
              <a:t>Seepage estimates (from SFRRM)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228600" y="434370"/>
            <a:ext cx="8686800" cy="784830"/>
          </a:xfrm>
          <a:prstGeom prst="rect">
            <a:avLst/>
          </a:prstGeom>
          <a:noFill/>
          <a:ln w="9525">
            <a:noFill/>
            <a:miter lim="800000"/>
            <a:headEnd/>
            <a:tailEnd/>
          </a:ln>
        </p:spPr>
        <p:txBody>
          <a:bodyPr wrap="square">
            <a:spAutoFit/>
          </a:bodyPr>
          <a:lstStyle/>
          <a:p>
            <a:r>
              <a:rPr lang="en-US" sz="4500" b="1" i="1" dirty="0" smtClean="0">
                <a:solidFill>
                  <a:schemeClr val="accent1">
                    <a:satMod val="150000"/>
                  </a:schemeClr>
                </a:solidFill>
                <a:latin typeface="+mj-lt"/>
                <a:ea typeface="+mj-ea"/>
                <a:cs typeface="+mj-cs"/>
              </a:rPr>
              <a:t>Where in the world?</a:t>
            </a:r>
            <a:endParaRPr lang="en-US" sz="3000" i="1" dirty="0"/>
          </a:p>
        </p:txBody>
      </p:sp>
      <p:sp>
        <p:nvSpPr>
          <p:cNvPr id="7" name="TextBox 6"/>
          <p:cNvSpPr txBox="1"/>
          <p:nvPr/>
        </p:nvSpPr>
        <p:spPr>
          <a:xfrm>
            <a:off x="4495800" y="6474023"/>
            <a:ext cx="4492833" cy="307777"/>
          </a:xfrm>
          <a:prstGeom prst="rect">
            <a:avLst/>
          </a:prstGeom>
          <a:noFill/>
        </p:spPr>
        <p:txBody>
          <a:bodyPr wrap="none" rtlCol="0">
            <a:spAutoFit/>
          </a:bodyPr>
          <a:lstStyle/>
          <a:p>
            <a:r>
              <a:rPr lang="en-US" sz="1400" dirty="0" smtClean="0"/>
              <a:t>Imagery ©2013 </a:t>
            </a:r>
            <a:r>
              <a:rPr lang="en-US" sz="1400" dirty="0" err="1" smtClean="0"/>
              <a:t>TerraMetrics</a:t>
            </a:r>
            <a:r>
              <a:rPr lang="en-US" sz="1400" dirty="0" smtClean="0"/>
              <a:t>, Map data ©2013 Google</a:t>
            </a:r>
            <a:endParaRPr lang="en-US" sz="1400" dirty="0"/>
          </a:p>
        </p:txBody>
      </p:sp>
      <p:pic>
        <p:nvPicPr>
          <p:cNvPr id="2050" name="Picture 2"/>
          <p:cNvPicPr>
            <a:picLocks noChangeAspect="1" noChangeArrowheads="1"/>
          </p:cNvPicPr>
          <p:nvPr/>
        </p:nvPicPr>
        <p:blipFill>
          <a:blip r:embed="rId2" cstate="print"/>
          <a:srcRect/>
          <a:stretch>
            <a:fillRect/>
          </a:stretch>
        </p:blipFill>
        <p:spPr bwMode="auto">
          <a:xfrm>
            <a:off x="457200" y="1524000"/>
            <a:ext cx="8239125" cy="49911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Penalty Functions</a:t>
            </a:r>
            <a:endParaRPr lang="en-US" dirty="0"/>
          </a:p>
        </p:txBody>
      </p:sp>
      <p:pic>
        <p:nvPicPr>
          <p:cNvPr id="27650" name="Picture 2"/>
          <p:cNvPicPr>
            <a:picLocks noChangeAspect="1" noChangeArrowheads="1"/>
          </p:cNvPicPr>
          <p:nvPr/>
        </p:nvPicPr>
        <p:blipFill>
          <a:blip r:embed="rId2"/>
          <a:srcRect/>
          <a:stretch>
            <a:fillRect/>
          </a:stretch>
        </p:blipFill>
        <p:spPr bwMode="auto">
          <a:xfrm>
            <a:off x="381000" y="2850033"/>
            <a:ext cx="4191000" cy="2712567"/>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800600" y="2939390"/>
            <a:ext cx="3971430" cy="2699410"/>
          </a:xfrm>
          <a:prstGeom prst="rect">
            <a:avLst/>
          </a:prstGeom>
          <a:noFill/>
          <a:ln w="9525">
            <a:noFill/>
            <a:miter lim="800000"/>
            <a:headEnd/>
            <a:tailEnd/>
          </a:ln>
          <a:effectLst/>
        </p:spPr>
      </p:pic>
      <p:sp>
        <p:nvSpPr>
          <p:cNvPr id="6" name="TextBox 5"/>
          <p:cNvSpPr txBox="1"/>
          <p:nvPr/>
        </p:nvSpPr>
        <p:spPr>
          <a:xfrm>
            <a:off x="1752600" y="2438400"/>
            <a:ext cx="1561068" cy="369332"/>
          </a:xfrm>
          <a:prstGeom prst="rect">
            <a:avLst/>
          </a:prstGeom>
          <a:noFill/>
        </p:spPr>
        <p:txBody>
          <a:bodyPr wrap="none" rtlCol="0">
            <a:spAutoFit/>
          </a:bodyPr>
          <a:lstStyle/>
          <a:p>
            <a:r>
              <a:rPr lang="en-US" dirty="0" smtClean="0"/>
              <a:t>Water Supply</a:t>
            </a:r>
            <a:endParaRPr lang="en-US" dirty="0"/>
          </a:p>
        </p:txBody>
      </p:sp>
      <p:sp>
        <p:nvSpPr>
          <p:cNvPr id="7" name="TextBox 6"/>
          <p:cNvSpPr txBox="1"/>
          <p:nvPr/>
        </p:nvSpPr>
        <p:spPr>
          <a:xfrm>
            <a:off x="5943600" y="2514600"/>
            <a:ext cx="1822037" cy="369332"/>
          </a:xfrm>
          <a:prstGeom prst="rect">
            <a:avLst/>
          </a:prstGeom>
          <a:noFill/>
        </p:spPr>
        <p:txBody>
          <a:bodyPr wrap="none" rtlCol="0">
            <a:spAutoFit/>
          </a:bodyPr>
          <a:lstStyle/>
          <a:p>
            <a:r>
              <a:rPr lang="en-US" dirty="0" smtClean="0"/>
              <a:t>Everglades N.P.</a:t>
            </a:r>
            <a:endParaRPr lang="en-US" dirty="0"/>
          </a:p>
        </p:txBody>
      </p:sp>
      <p:sp>
        <p:nvSpPr>
          <p:cNvPr id="8" name="TextBox 7"/>
          <p:cNvSpPr txBox="1"/>
          <p:nvPr/>
        </p:nvSpPr>
        <p:spPr>
          <a:xfrm>
            <a:off x="6705600" y="6324600"/>
            <a:ext cx="1918859" cy="307777"/>
          </a:xfrm>
          <a:prstGeom prst="rect">
            <a:avLst/>
          </a:prstGeom>
          <a:noFill/>
        </p:spPr>
        <p:txBody>
          <a:bodyPr wrap="none" rtlCol="0">
            <a:spAutoFit/>
          </a:bodyPr>
          <a:lstStyle/>
          <a:p>
            <a:r>
              <a:rPr lang="en-US" sz="1400" dirty="0" smtClean="0"/>
              <a:t>(Watkins, et al., 2004)</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Validation</a:t>
            </a:r>
            <a:endParaRPr lang="en-US" dirty="0"/>
          </a:p>
        </p:txBody>
      </p:sp>
      <p:pic>
        <p:nvPicPr>
          <p:cNvPr id="28674" name="Picture 2"/>
          <p:cNvPicPr>
            <a:picLocks noChangeAspect="1" noChangeArrowheads="1"/>
          </p:cNvPicPr>
          <p:nvPr/>
        </p:nvPicPr>
        <p:blipFill>
          <a:blip r:embed="rId2"/>
          <a:srcRect/>
          <a:stretch>
            <a:fillRect/>
          </a:stretch>
        </p:blipFill>
        <p:spPr bwMode="auto">
          <a:xfrm>
            <a:off x="762000" y="2336597"/>
            <a:ext cx="7239000" cy="3911803"/>
          </a:xfrm>
          <a:prstGeom prst="rect">
            <a:avLst/>
          </a:prstGeom>
          <a:noFill/>
          <a:ln w="9525">
            <a:noFill/>
            <a:miter lim="800000"/>
            <a:headEnd/>
            <a:tailEnd/>
          </a:ln>
          <a:effectLst/>
        </p:spPr>
      </p:pic>
      <p:sp>
        <p:nvSpPr>
          <p:cNvPr id="4" name="TextBox 3"/>
          <p:cNvSpPr txBox="1"/>
          <p:nvPr/>
        </p:nvSpPr>
        <p:spPr>
          <a:xfrm>
            <a:off x="3200400" y="1828800"/>
            <a:ext cx="2265364" cy="400110"/>
          </a:xfrm>
          <a:prstGeom prst="rect">
            <a:avLst/>
          </a:prstGeom>
          <a:noFill/>
        </p:spPr>
        <p:txBody>
          <a:bodyPr wrap="none" rtlCol="0">
            <a:spAutoFit/>
          </a:bodyPr>
          <a:lstStyle/>
          <a:p>
            <a:r>
              <a:rPr lang="en-US" sz="2000" dirty="0" smtClean="0"/>
              <a:t>Lake Okeechobee</a:t>
            </a:r>
            <a:endParaRPr lang="en-US" sz="2000" dirty="0"/>
          </a:p>
        </p:txBody>
      </p:sp>
      <p:sp>
        <p:nvSpPr>
          <p:cNvPr id="5" name="TextBox 4"/>
          <p:cNvSpPr txBox="1"/>
          <p:nvPr/>
        </p:nvSpPr>
        <p:spPr>
          <a:xfrm>
            <a:off x="8077200" y="4800600"/>
            <a:ext cx="855812" cy="584775"/>
          </a:xfrm>
          <a:prstGeom prst="rect">
            <a:avLst/>
          </a:prstGeom>
          <a:noFill/>
        </p:spPr>
        <p:txBody>
          <a:bodyPr wrap="none" rtlCol="0">
            <a:spAutoFit/>
          </a:bodyPr>
          <a:lstStyle/>
          <a:p>
            <a:r>
              <a:rPr lang="en-US" sz="1600" dirty="0" smtClean="0"/>
              <a:t>“End </a:t>
            </a:r>
          </a:p>
          <a:p>
            <a:r>
              <a:rPr lang="en-US" sz="1600" dirty="0" smtClean="0"/>
              <a:t>effects”</a:t>
            </a:r>
            <a:endParaRPr lang="en-US" sz="1600" dirty="0"/>
          </a:p>
        </p:txBody>
      </p:sp>
      <p:sp>
        <p:nvSpPr>
          <p:cNvPr id="6" name="TextBox 5"/>
          <p:cNvSpPr txBox="1"/>
          <p:nvPr/>
        </p:nvSpPr>
        <p:spPr>
          <a:xfrm>
            <a:off x="4572000" y="2819400"/>
            <a:ext cx="1176925" cy="338554"/>
          </a:xfrm>
          <a:prstGeom prst="rect">
            <a:avLst/>
          </a:prstGeom>
          <a:noFill/>
        </p:spPr>
        <p:txBody>
          <a:bodyPr wrap="none" rtlCol="0">
            <a:spAutoFit/>
          </a:bodyPr>
          <a:lstStyle/>
          <a:p>
            <a:r>
              <a:rPr lang="en-US" sz="1600" dirty="0" smtClean="0"/>
              <a:t>“Foresight”</a:t>
            </a:r>
            <a:endParaRPr lang="en-US" sz="1600" dirty="0"/>
          </a:p>
        </p:txBody>
      </p:sp>
      <p:cxnSp>
        <p:nvCxnSpPr>
          <p:cNvPr id="8" name="Straight Arrow Connector 7"/>
          <p:cNvCxnSpPr/>
          <p:nvPr/>
        </p:nvCxnSpPr>
        <p:spPr>
          <a:xfrm rot="16200000" flipH="1">
            <a:off x="5258594" y="3429794"/>
            <a:ext cx="532606" cy="7540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7924800" y="4648200"/>
            <a:ext cx="457200" cy="1524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05600" y="6324600"/>
            <a:ext cx="1918859" cy="307777"/>
          </a:xfrm>
          <a:prstGeom prst="rect">
            <a:avLst/>
          </a:prstGeom>
          <a:noFill/>
        </p:spPr>
        <p:txBody>
          <a:bodyPr wrap="none" rtlCol="0">
            <a:spAutoFit/>
          </a:bodyPr>
          <a:lstStyle/>
          <a:p>
            <a:r>
              <a:rPr lang="en-US" sz="1400" dirty="0" smtClean="0"/>
              <a:t>(Watkins, et al., 2004)</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Storage Areas</a:t>
            </a:r>
            <a:endParaRPr lang="en-US" dirty="0"/>
          </a:p>
        </p:txBody>
      </p:sp>
      <p:pic>
        <p:nvPicPr>
          <p:cNvPr id="29698" name="Picture 2"/>
          <p:cNvPicPr>
            <a:picLocks noChangeAspect="1" noChangeArrowheads="1"/>
          </p:cNvPicPr>
          <p:nvPr/>
        </p:nvPicPr>
        <p:blipFill>
          <a:blip r:embed="rId2"/>
          <a:srcRect/>
          <a:stretch>
            <a:fillRect/>
          </a:stretch>
        </p:blipFill>
        <p:spPr bwMode="auto">
          <a:xfrm>
            <a:off x="1828800" y="1524000"/>
            <a:ext cx="5583621" cy="5181600"/>
          </a:xfrm>
          <a:prstGeom prst="rect">
            <a:avLst/>
          </a:prstGeom>
          <a:noFill/>
          <a:ln w="9525">
            <a:noFill/>
            <a:miter lim="800000"/>
            <a:headEnd/>
            <a:tailEnd/>
          </a:ln>
          <a:effectLst/>
        </p:spPr>
      </p:pic>
      <p:sp>
        <p:nvSpPr>
          <p:cNvPr id="4" name="TextBox 3"/>
          <p:cNvSpPr txBox="1"/>
          <p:nvPr/>
        </p:nvSpPr>
        <p:spPr>
          <a:xfrm>
            <a:off x="6705600" y="6324600"/>
            <a:ext cx="1918859" cy="307777"/>
          </a:xfrm>
          <a:prstGeom prst="rect">
            <a:avLst/>
          </a:prstGeom>
          <a:noFill/>
        </p:spPr>
        <p:txBody>
          <a:bodyPr wrap="none" rtlCol="0">
            <a:spAutoFit/>
          </a:bodyPr>
          <a:lstStyle/>
          <a:p>
            <a:r>
              <a:rPr lang="en-US" sz="1400" dirty="0" smtClean="0"/>
              <a:t>(Watkins, et al., 2004)</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Results</a:t>
            </a:r>
            <a:endParaRPr lang="en-US" dirty="0"/>
          </a:p>
        </p:txBody>
      </p:sp>
      <p:pic>
        <p:nvPicPr>
          <p:cNvPr id="30722" name="Picture 2"/>
          <p:cNvPicPr>
            <a:picLocks noChangeAspect="1" noChangeArrowheads="1"/>
          </p:cNvPicPr>
          <p:nvPr/>
        </p:nvPicPr>
        <p:blipFill>
          <a:blip r:embed="rId3"/>
          <a:srcRect/>
          <a:stretch>
            <a:fillRect/>
          </a:stretch>
        </p:blipFill>
        <p:spPr bwMode="auto">
          <a:xfrm>
            <a:off x="228600" y="2667000"/>
            <a:ext cx="4114800" cy="274320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a:srcRect/>
          <a:stretch>
            <a:fillRect/>
          </a:stretch>
        </p:blipFill>
        <p:spPr bwMode="auto">
          <a:xfrm>
            <a:off x="4685719" y="2667000"/>
            <a:ext cx="4305881" cy="2667000"/>
          </a:xfrm>
          <a:prstGeom prst="rect">
            <a:avLst/>
          </a:prstGeom>
          <a:noFill/>
          <a:ln w="9525">
            <a:noFill/>
            <a:miter lim="800000"/>
            <a:headEnd/>
            <a:tailEnd/>
          </a:ln>
          <a:effectLst/>
        </p:spPr>
      </p:pic>
      <p:sp>
        <p:nvSpPr>
          <p:cNvPr id="5" name="TextBox 4"/>
          <p:cNvSpPr txBox="1"/>
          <p:nvPr/>
        </p:nvSpPr>
        <p:spPr>
          <a:xfrm>
            <a:off x="6096000" y="2133600"/>
            <a:ext cx="1822037" cy="369332"/>
          </a:xfrm>
          <a:prstGeom prst="rect">
            <a:avLst/>
          </a:prstGeom>
          <a:noFill/>
        </p:spPr>
        <p:txBody>
          <a:bodyPr wrap="none" rtlCol="0">
            <a:spAutoFit/>
          </a:bodyPr>
          <a:lstStyle/>
          <a:p>
            <a:r>
              <a:rPr lang="en-US" dirty="0" smtClean="0"/>
              <a:t>Everglades N.P.</a:t>
            </a:r>
            <a:endParaRPr lang="en-US" dirty="0"/>
          </a:p>
        </p:txBody>
      </p:sp>
      <p:sp>
        <p:nvSpPr>
          <p:cNvPr id="6" name="TextBox 5"/>
          <p:cNvSpPr txBox="1"/>
          <p:nvPr/>
        </p:nvSpPr>
        <p:spPr>
          <a:xfrm>
            <a:off x="1219200" y="2133600"/>
            <a:ext cx="2646943" cy="369332"/>
          </a:xfrm>
          <a:prstGeom prst="rect">
            <a:avLst/>
          </a:prstGeom>
          <a:noFill/>
        </p:spPr>
        <p:txBody>
          <a:bodyPr wrap="none" rtlCol="0">
            <a:spAutoFit/>
          </a:bodyPr>
          <a:lstStyle/>
          <a:p>
            <a:r>
              <a:rPr lang="en-US" dirty="0" smtClean="0"/>
              <a:t>Ft. Meyers Service Area</a:t>
            </a:r>
            <a:endParaRPr lang="en-US" dirty="0"/>
          </a:p>
        </p:txBody>
      </p:sp>
      <p:sp>
        <p:nvSpPr>
          <p:cNvPr id="7" name="TextBox 6"/>
          <p:cNvSpPr txBox="1"/>
          <p:nvPr/>
        </p:nvSpPr>
        <p:spPr>
          <a:xfrm>
            <a:off x="6705600" y="6324600"/>
            <a:ext cx="1918859" cy="307777"/>
          </a:xfrm>
          <a:prstGeom prst="rect">
            <a:avLst/>
          </a:prstGeom>
          <a:noFill/>
        </p:spPr>
        <p:txBody>
          <a:bodyPr wrap="none" rtlCol="0">
            <a:spAutoFit/>
          </a:bodyPr>
          <a:lstStyle/>
          <a:p>
            <a:r>
              <a:rPr lang="en-US" sz="1400" dirty="0" smtClean="0"/>
              <a:t>(Watkins, et al., 2004)</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SFSAM Limitations</a:t>
            </a:r>
            <a:endParaRPr lang="en-US" dirty="0"/>
          </a:p>
        </p:txBody>
      </p:sp>
      <p:sp>
        <p:nvSpPr>
          <p:cNvPr id="3" name="Content Placeholder 2"/>
          <p:cNvSpPr>
            <a:spLocks noGrp="1"/>
          </p:cNvSpPr>
          <p:nvPr>
            <p:ph idx="1"/>
          </p:nvPr>
        </p:nvSpPr>
        <p:spPr/>
        <p:txBody>
          <a:bodyPr/>
          <a:lstStyle/>
          <a:p>
            <a:pPr>
              <a:spcAft>
                <a:spcPts val="600"/>
              </a:spcAft>
            </a:pPr>
            <a:r>
              <a:rPr lang="en-US" dirty="0" smtClean="0"/>
              <a:t>Simple network model structure</a:t>
            </a:r>
          </a:p>
          <a:p>
            <a:pPr>
              <a:spcAft>
                <a:spcPts val="600"/>
              </a:spcAft>
            </a:pPr>
            <a:r>
              <a:rPr lang="en-US" dirty="0" smtClean="0"/>
              <a:t>Deterministic optimization </a:t>
            </a:r>
          </a:p>
          <a:p>
            <a:pPr lvl="1">
              <a:spcAft>
                <a:spcPts val="600"/>
              </a:spcAft>
            </a:pPr>
            <a:r>
              <a:rPr lang="en-US" dirty="0" smtClean="0"/>
              <a:t>i.e., “perfect foresight”</a:t>
            </a:r>
          </a:p>
          <a:p>
            <a:pPr>
              <a:spcAft>
                <a:spcPts val="600"/>
              </a:spcAft>
            </a:pPr>
            <a:r>
              <a:rPr lang="en-US" dirty="0" smtClean="0"/>
              <a:t>No economics</a:t>
            </a:r>
          </a:p>
          <a:p>
            <a:pPr lvl="1">
              <a:spcAft>
                <a:spcPts val="600"/>
              </a:spcAft>
            </a:pPr>
            <a:r>
              <a:rPr lang="en-US" dirty="0" smtClean="0"/>
              <a:t>Nor ecosystem service valuation!</a:t>
            </a:r>
          </a:p>
          <a:p>
            <a:pPr>
              <a:spcAft>
                <a:spcPts val="600"/>
              </a:spcAft>
            </a:pPr>
            <a:r>
              <a:rPr lang="en-US" dirty="0" smtClean="0"/>
              <a:t>Considered a limited set of ecological goals</a:t>
            </a:r>
          </a:p>
          <a:p>
            <a:pPr>
              <a:spcAft>
                <a:spcPts val="600"/>
              </a:spcAft>
            </a:pPr>
            <a:r>
              <a:rPr lang="en-US" dirty="0" smtClean="0"/>
              <a:t>Limited trade-off analysis</a:t>
            </a:r>
          </a:p>
          <a:p>
            <a:pPr>
              <a:spcAft>
                <a:spcPts val="600"/>
              </a:spcAft>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Water Supply Planning in Amman, Jordan</a:t>
            </a:r>
            <a:endParaRPr lang="en-US" sz="3400" dirty="0"/>
          </a:p>
        </p:txBody>
      </p:sp>
      <p:sp>
        <p:nvSpPr>
          <p:cNvPr id="3" name="Content Placeholder 2"/>
          <p:cNvSpPr>
            <a:spLocks noGrp="1"/>
          </p:cNvSpPr>
          <p:nvPr>
            <p:ph idx="1"/>
          </p:nvPr>
        </p:nvSpPr>
        <p:spPr>
          <a:xfrm>
            <a:off x="457200" y="1676400"/>
            <a:ext cx="8001000" cy="4625609"/>
          </a:xfrm>
        </p:spPr>
        <p:txBody>
          <a:bodyPr/>
          <a:lstStyle/>
          <a:p>
            <a:r>
              <a:rPr lang="en-US" dirty="0" smtClean="0"/>
              <a:t>Considered staged infrastructure development under climate scenarios</a:t>
            </a:r>
          </a:p>
          <a:p>
            <a:r>
              <a:rPr lang="en-US" dirty="0" smtClean="0"/>
              <a:t>Represents adaptation planning</a:t>
            </a:r>
            <a:endParaRPr lang="en-US" dirty="0"/>
          </a:p>
        </p:txBody>
      </p:sp>
      <p:pic>
        <p:nvPicPr>
          <p:cNvPr id="31746" name="Picture 2"/>
          <p:cNvPicPr>
            <a:picLocks noChangeAspect="1" noChangeArrowheads="1"/>
          </p:cNvPicPr>
          <p:nvPr/>
        </p:nvPicPr>
        <p:blipFill>
          <a:blip r:embed="rId2"/>
          <a:srcRect/>
          <a:stretch>
            <a:fillRect/>
          </a:stretch>
        </p:blipFill>
        <p:spPr bwMode="auto">
          <a:xfrm>
            <a:off x="229589" y="3352800"/>
            <a:ext cx="8381011" cy="2550575"/>
          </a:xfrm>
          <a:prstGeom prst="rect">
            <a:avLst/>
          </a:prstGeom>
          <a:noFill/>
          <a:ln w="9525">
            <a:noFill/>
            <a:miter lim="800000"/>
            <a:headEnd/>
            <a:tailEnd/>
          </a:ln>
          <a:effectLst/>
        </p:spPr>
      </p:pic>
      <p:sp>
        <p:nvSpPr>
          <p:cNvPr id="5" name="TextBox 4"/>
          <p:cNvSpPr txBox="1"/>
          <p:nvPr/>
        </p:nvSpPr>
        <p:spPr>
          <a:xfrm>
            <a:off x="4432454" y="5950803"/>
            <a:ext cx="4711546" cy="830997"/>
          </a:xfrm>
          <a:prstGeom prst="rect">
            <a:avLst/>
          </a:prstGeom>
          <a:noFill/>
        </p:spPr>
        <p:txBody>
          <a:bodyPr wrap="none" rtlCol="0">
            <a:spAutoFit/>
          </a:bodyPr>
          <a:lstStyle/>
          <a:p>
            <a:r>
              <a:rPr lang="en-US" sz="1200" dirty="0" smtClean="0"/>
              <a:t>Ray, P.A., P.K. </a:t>
            </a:r>
            <a:r>
              <a:rPr lang="en-US" sz="1200" dirty="0" err="1" smtClean="0"/>
              <a:t>Kirshen</a:t>
            </a:r>
            <a:r>
              <a:rPr lang="en-US" sz="1200" dirty="0" smtClean="0"/>
              <a:t>, and D.W. Watkins Jr., “Stochastic </a:t>
            </a:r>
          </a:p>
          <a:p>
            <a:r>
              <a:rPr lang="en-US" sz="1200" dirty="0" smtClean="0"/>
              <a:t>Programming for Staged Climate Change Adaptation Planning </a:t>
            </a:r>
          </a:p>
          <a:p>
            <a:r>
              <a:rPr lang="en-US" sz="1200" dirty="0" smtClean="0"/>
              <a:t>for Amman, Jordan,” </a:t>
            </a:r>
            <a:r>
              <a:rPr lang="en-US" sz="1200" i="1" dirty="0" smtClean="0"/>
              <a:t>Journal of  Water Resources Planning and </a:t>
            </a:r>
          </a:p>
          <a:p>
            <a:r>
              <a:rPr lang="en-US" sz="1200" i="1" dirty="0" smtClean="0"/>
              <a:t>Management</a:t>
            </a:r>
            <a:r>
              <a:rPr lang="en-US" sz="1200" dirty="0" smtClean="0"/>
              <a:t>, </a:t>
            </a:r>
            <a:r>
              <a:rPr lang="en-US" sz="1200" dirty="0" err="1" smtClean="0"/>
              <a:t>doi</a:t>
            </a:r>
            <a:r>
              <a:rPr lang="en-US" sz="1200" dirty="0" smtClean="0"/>
              <a:t>: 10.1061/(ASCE)WR.1943-5452.0000172, 2012.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Results</a:t>
            </a:r>
            <a:endParaRPr lang="en-US" dirty="0"/>
          </a:p>
        </p:txBody>
      </p:sp>
      <p:pic>
        <p:nvPicPr>
          <p:cNvPr id="32770" name="Picture 2"/>
          <p:cNvPicPr>
            <a:picLocks noChangeAspect="1" noChangeArrowheads="1"/>
          </p:cNvPicPr>
          <p:nvPr/>
        </p:nvPicPr>
        <p:blipFill>
          <a:blip r:embed="rId2"/>
          <a:srcRect/>
          <a:stretch>
            <a:fillRect/>
          </a:stretch>
        </p:blipFill>
        <p:spPr bwMode="auto">
          <a:xfrm>
            <a:off x="1143000" y="2057399"/>
            <a:ext cx="6629400" cy="3785689"/>
          </a:xfrm>
          <a:prstGeom prst="rect">
            <a:avLst/>
          </a:prstGeom>
          <a:noFill/>
          <a:ln w="9525">
            <a:noFill/>
            <a:miter lim="800000"/>
            <a:headEnd/>
            <a:tailEnd/>
          </a:ln>
          <a:effectLst/>
        </p:spPr>
      </p:pic>
      <p:sp>
        <p:nvSpPr>
          <p:cNvPr id="4" name="TextBox 3"/>
          <p:cNvSpPr txBox="1"/>
          <p:nvPr/>
        </p:nvSpPr>
        <p:spPr>
          <a:xfrm>
            <a:off x="6705600" y="6324600"/>
            <a:ext cx="1593193" cy="307777"/>
          </a:xfrm>
          <a:prstGeom prst="rect">
            <a:avLst/>
          </a:prstGeom>
          <a:noFill/>
        </p:spPr>
        <p:txBody>
          <a:bodyPr wrap="none" rtlCol="0">
            <a:spAutoFit/>
          </a:bodyPr>
          <a:lstStyle/>
          <a:p>
            <a:r>
              <a:rPr lang="en-US" sz="1400" dirty="0" smtClean="0"/>
              <a:t>(Ray, et al., 2012)</a:t>
            </a:r>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WSC Goals / Objectives</a:t>
            </a:r>
            <a:endParaRPr lang="en-US" dirty="0"/>
          </a:p>
        </p:txBody>
      </p:sp>
      <p:sp>
        <p:nvSpPr>
          <p:cNvPr id="3" name="Content Placeholder 2"/>
          <p:cNvSpPr>
            <a:spLocks noGrp="1"/>
          </p:cNvSpPr>
          <p:nvPr>
            <p:ph idx="1"/>
          </p:nvPr>
        </p:nvSpPr>
        <p:spPr/>
        <p:txBody>
          <a:bodyPr>
            <a:normAutofit fontScale="77500" lnSpcReduction="20000"/>
          </a:bodyPr>
          <a:lstStyle/>
          <a:p>
            <a:pPr>
              <a:lnSpc>
                <a:spcPct val="110000"/>
              </a:lnSpc>
              <a:spcAft>
                <a:spcPts val="1200"/>
              </a:spcAft>
            </a:pPr>
            <a:r>
              <a:rPr lang="en-US" dirty="0" smtClean="0"/>
              <a:t>Apply robust decision-making (RDM) approach (</a:t>
            </a:r>
            <a:r>
              <a:rPr lang="en-US" dirty="0" err="1" smtClean="0"/>
              <a:t>Lempert</a:t>
            </a:r>
            <a:r>
              <a:rPr lang="en-US" dirty="0" smtClean="0"/>
              <a:t> and Groves 2010). </a:t>
            </a:r>
          </a:p>
          <a:p>
            <a:pPr>
              <a:lnSpc>
                <a:spcPct val="110000"/>
              </a:lnSpc>
              <a:spcAft>
                <a:spcPts val="1200"/>
              </a:spcAft>
            </a:pPr>
            <a:r>
              <a:rPr lang="en-US" dirty="0" smtClean="0"/>
              <a:t>Approach based on robust optimization, incorporating aspects of “decision-scaling” (Brown, 2011): </a:t>
            </a:r>
          </a:p>
          <a:p>
            <a:pPr lvl="1">
              <a:lnSpc>
                <a:spcPct val="110000"/>
              </a:lnSpc>
            </a:pPr>
            <a:r>
              <a:rPr lang="en-US" dirty="0" smtClean="0"/>
              <a:t>Generate candidate water management strategies using a baseline (e.g., historical) scenario.</a:t>
            </a:r>
          </a:p>
          <a:p>
            <a:pPr lvl="1">
              <a:lnSpc>
                <a:spcPct val="110000"/>
              </a:lnSpc>
            </a:pPr>
            <a:r>
              <a:rPr lang="en-US" dirty="0" smtClean="0"/>
              <a:t>Assess vulnerability of these strategies to climate change, land use and SLR scenarios.</a:t>
            </a:r>
          </a:p>
          <a:p>
            <a:pPr lvl="1">
              <a:lnSpc>
                <a:spcPct val="110000"/>
              </a:lnSpc>
            </a:pPr>
            <a:r>
              <a:rPr lang="en-US" dirty="0" smtClean="0"/>
              <a:t>Evaluate costs associated with re-allocation or infrastructure investments needed to hedge against these vulnerabilities.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WSC Project Flowchart</a:t>
            </a:r>
            <a:endParaRPr lang="en-US" dirty="0"/>
          </a:p>
        </p:txBody>
      </p:sp>
      <p:pic>
        <p:nvPicPr>
          <p:cNvPr id="33795" name="Picture 3"/>
          <p:cNvPicPr>
            <a:picLocks noChangeAspect="1" noChangeArrowheads="1"/>
          </p:cNvPicPr>
          <p:nvPr/>
        </p:nvPicPr>
        <p:blipFill>
          <a:blip r:embed="rId2"/>
          <a:srcRect/>
          <a:stretch>
            <a:fillRect/>
          </a:stretch>
        </p:blipFill>
        <p:spPr bwMode="auto">
          <a:xfrm>
            <a:off x="914400" y="1524000"/>
            <a:ext cx="7315200" cy="506593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WSC Tasks / Timeline</a:t>
            </a:r>
            <a:endParaRPr lang="en-US" dirty="0"/>
          </a:p>
        </p:txBody>
      </p:sp>
      <p:sp>
        <p:nvSpPr>
          <p:cNvPr id="3" name="Content Placeholder 2"/>
          <p:cNvSpPr>
            <a:spLocks noGrp="1"/>
          </p:cNvSpPr>
          <p:nvPr>
            <p:ph idx="1"/>
          </p:nvPr>
        </p:nvSpPr>
        <p:spPr>
          <a:xfrm>
            <a:off x="457200" y="1524000"/>
            <a:ext cx="8229600" cy="4625609"/>
          </a:xfrm>
        </p:spPr>
        <p:txBody>
          <a:bodyPr>
            <a:noAutofit/>
          </a:bodyPr>
          <a:lstStyle/>
          <a:p>
            <a:pPr>
              <a:buNone/>
            </a:pPr>
            <a:r>
              <a:rPr lang="en-US" sz="2400" u="sng" dirty="0" smtClean="0"/>
              <a:t>Year 1</a:t>
            </a:r>
            <a:r>
              <a:rPr lang="en-US" sz="2400" dirty="0" smtClean="0"/>
              <a:t>: </a:t>
            </a:r>
          </a:p>
          <a:p>
            <a:r>
              <a:rPr lang="en-US" sz="2400" dirty="0" smtClean="0"/>
              <a:t>Development and testing of prototype deterministic hydro-economic optimization model</a:t>
            </a:r>
          </a:p>
          <a:p>
            <a:pPr lvl="1"/>
            <a:r>
              <a:rPr lang="en-US" sz="2000" dirty="0" smtClean="0"/>
              <a:t>Based on existing infrastructure, historical hydrologic data, and preliminary ecological and economic objective functions. </a:t>
            </a:r>
          </a:p>
          <a:p>
            <a:r>
              <a:rPr lang="en-US" sz="2400" dirty="0" smtClean="0"/>
              <a:t>Application of the deterministic model to individual (preliminary) hydrologic scenarios.  </a:t>
            </a:r>
          </a:p>
          <a:p>
            <a:endParaRPr lang="en-US" sz="1050" dirty="0" smtClean="0"/>
          </a:p>
          <a:p>
            <a:pPr>
              <a:buNone/>
            </a:pPr>
            <a:r>
              <a:rPr lang="en-US" sz="2400" u="sng" dirty="0" smtClean="0"/>
              <a:t>Year 2</a:t>
            </a:r>
            <a:r>
              <a:rPr lang="en-US" sz="2400" dirty="0" smtClean="0"/>
              <a:t>: </a:t>
            </a:r>
          </a:p>
          <a:p>
            <a:r>
              <a:rPr lang="en-US" sz="2400" dirty="0" smtClean="0"/>
              <a:t>Extension to two-stage and four-stage stochastic models.  </a:t>
            </a:r>
          </a:p>
          <a:p>
            <a:r>
              <a:rPr lang="en-US" sz="2400" dirty="0" smtClean="0"/>
              <a:t>Identification of climate predictability and long-term investment alternatives. </a:t>
            </a:r>
          </a:p>
          <a:p>
            <a:r>
              <a:rPr lang="en-US" sz="2400" dirty="0" smtClean="0"/>
              <a:t>Refinement of ecological and economic objective functions.</a:t>
            </a:r>
          </a:p>
          <a:p>
            <a:endParaRPr lang="en-US" sz="1050" dirty="0" smtClean="0"/>
          </a:p>
          <a:p>
            <a:pPr>
              <a:buNone/>
            </a:pPr>
            <a:endParaRPr lang="en-US" sz="2400" dirty="0" smtClean="0"/>
          </a:p>
          <a:p>
            <a:pPr>
              <a:spcAft>
                <a:spcPts val="600"/>
              </a:spcAft>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Carnival</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990600" y="1752600"/>
            <a:ext cx="3734159" cy="24855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5105400" y="1758294"/>
            <a:ext cx="2895600" cy="1929469"/>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990600" y="4333875"/>
            <a:ext cx="3505200" cy="2219325"/>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cstate="print"/>
          <a:srcRect/>
          <a:stretch>
            <a:fillRect/>
          </a:stretch>
        </p:blipFill>
        <p:spPr bwMode="auto">
          <a:xfrm>
            <a:off x="4800600" y="3810000"/>
            <a:ext cx="3486150" cy="2614613"/>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cstate="print"/>
          <a:srcRect/>
          <a:stretch>
            <a:fillRect/>
          </a:stretch>
        </p:blipFill>
        <p:spPr bwMode="auto">
          <a:xfrm>
            <a:off x="3505200" y="3514224"/>
            <a:ext cx="2057400" cy="119112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WSC Tasks / Timeline</a:t>
            </a:r>
            <a:endParaRPr lang="en-US" dirty="0"/>
          </a:p>
        </p:txBody>
      </p:sp>
      <p:sp>
        <p:nvSpPr>
          <p:cNvPr id="3" name="Content Placeholder 2"/>
          <p:cNvSpPr>
            <a:spLocks noGrp="1"/>
          </p:cNvSpPr>
          <p:nvPr>
            <p:ph idx="1"/>
          </p:nvPr>
        </p:nvSpPr>
        <p:spPr>
          <a:xfrm>
            <a:off x="457200" y="1524000"/>
            <a:ext cx="8229600" cy="4625609"/>
          </a:xfrm>
        </p:spPr>
        <p:txBody>
          <a:bodyPr>
            <a:noAutofit/>
          </a:bodyPr>
          <a:lstStyle/>
          <a:p>
            <a:endParaRPr lang="en-US" sz="1050" dirty="0" smtClean="0"/>
          </a:p>
          <a:p>
            <a:pPr>
              <a:buNone/>
            </a:pPr>
            <a:r>
              <a:rPr lang="en-US" sz="2400" u="sng" dirty="0" smtClean="0"/>
              <a:t>Year 3</a:t>
            </a:r>
            <a:r>
              <a:rPr lang="en-US" sz="2400" dirty="0" smtClean="0"/>
              <a:t>: </a:t>
            </a:r>
          </a:p>
          <a:p>
            <a:r>
              <a:rPr lang="en-US" sz="2400" dirty="0" smtClean="0"/>
              <a:t>Application of the two-stage (operational) stochastic model to evaluate the potential of seasonal forecasts.</a:t>
            </a:r>
          </a:p>
          <a:p>
            <a:r>
              <a:rPr lang="en-US" sz="2400" dirty="0" smtClean="0"/>
              <a:t>Preliminary application of the four-stage (planning model) to evaluate long-term investments.</a:t>
            </a:r>
          </a:p>
          <a:p>
            <a:endParaRPr lang="en-US" sz="1050" dirty="0" smtClean="0"/>
          </a:p>
          <a:p>
            <a:pPr>
              <a:buNone/>
            </a:pPr>
            <a:r>
              <a:rPr lang="en-US" sz="2400" u="sng" dirty="0" smtClean="0"/>
              <a:t>Year 4</a:t>
            </a:r>
            <a:r>
              <a:rPr lang="en-US" sz="2400" dirty="0" smtClean="0"/>
              <a:t>: </a:t>
            </a:r>
          </a:p>
          <a:p>
            <a:r>
              <a:rPr lang="en-US" sz="2400" dirty="0" smtClean="0"/>
              <a:t>Refinement and application of stochastic models for trade-off analysis, uncertainty assessment, conflict resolution, and adaptive management planning.</a:t>
            </a:r>
          </a:p>
          <a:p>
            <a:pPr>
              <a:spcAft>
                <a:spcPts val="600"/>
              </a:spcAft>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 / Decision Maker Interaction</a:t>
            </a:r>
            <a:endParaRPr lang="en-US" dirty="0"/>
          </a:p>
        </p:txBody>
      </p:sp>
      <p:sp>
        <p:nvSpPr>
          <p:cNvPr id="3" name="Content Placeholder 2"/>
          <p:cNvSpPr>
            <a:spLocks noGrp="1"/>
          </p:cNvSpPr>
          <p:nvPr>
            <p:ph idx="1"/>
          </p:nvPr>
        </p:nvSpPr>
        <p:spPr>
          <a:xfrm>
            <a:off x="457200" y="1600200"/>
            <a:ext cx="8229600" cy="4625609"/>
          </a:xfrm>
        </p:spPr>
        <p:txBody>
          <a:bodyPr>
            <a:noAutofit/>
          </a:bodyPr>
          <a:lstStyle/>
          <a:p>
            <a:pPr>
              <a:spcAft>
                <a:spcPts val="900"/>
              </a:spcAft>
            </a:pPr>
            <a:r>
              <a:rPr lang="en-US" sz="2000" dirty="0" smtClean="0"/>
              <a:t>For computational tractability, may only consider a small number of discrete infrastructure decisions in the four-stage model </a:t>
            </a:r>
          </a:p>
          <a:p>
            <a:pPr>
              <a:spcAft>
                <a:spcPts val="900"/>
              </a:spcAft>
            </a:pPr>
            <a:r>
              <a:rPr lang="en-US" sz="2000" dirty="0" smtClean="0"/>
              <a:t>Infrastructure alternatives can also be tested using an iterative approach, with both stakeholder input and the “shadow prices” (dual costs) on capacity constraints in the model guiding the selection process. </a:t>
            </a:r>
          </a:p>
          <a:p>
            <a:pPr>
              <a:spcAft>
                <a:spcPts val="900"/>
              </a:spcAft>
            </a:pPr>
            <a:r>
              <a:rPr lang="en-US" sz="2000" dirty="0" smtClean="0"/>
              <a:t>Outputs from robust optimization will include uncertainty ranges for future outcomes, given alternatives selected today and adaptable decisions made in future stages. </a:t>
            </a:r>
          </a:p>
          <a:p>
            <a:pPr>
              <a:spcAft>
                <a:spcPts val="900"/>
              </a:spcAft>
            </a:pPr>
            <a:r>
              <a:rPr lang="en-US" sz="2000" dirty="0" smtClean="0"/>
              <a:t>Within the framework of robust decision making, the model may be formulated with different decision criteria, allowing the evaluation of which criteria decision makers prefer and why. </a:t>
            </a:r>
          </a:p>
          <a:p>
            <a:pPr>
              <a:spcAft>
                <a:spcPts val="900"/>
              </a:spcAft>
            </a:pPr>
            <a:r>
              <a:rPr lang="en-US" sz="2000" dirty="0" smtClean="0"/>
              <a:t>For the purpose of conflict resolution, robust optimization provides a convenient means of exploring Pareto-optimal solutions that may potentially constitute “win-win,” or at least promising alternatives. </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References</a:t>
            </a:r>
          </a:p>
        </p:txBody>
      </p:sp>
      <p:sp>
        <p:nvSpPr>
          <p:cNvPr id="22531" name="Content Placeholder 2"/>
          <p:cNvSpPr>
            <a:spLocks noGrp="1"/>
          </p:cNvSpPr>
          <p:nvPr>
            <p:ph idx="1"/>
          </p:nvPr>
        </p:nvSpPr>
        <p:spPr/>
        <p:txBody>
          <a:bodyPr>
            <a:normAutofit lnSpcReduction="10000"/>
          </a:bodyPr>
          <a:lstStyle/>
          <a:p>
            <a:pPr>
              <a:spcAft>
                <a:spcPts val="600"/>
              </a:spcAft>
            </a:pPr>
            <a:r>
              <a:rPr lang="en-US" sz="1800" dirty="0" err="1" smtClean="0"/>
              <a:t>Lempert</a:t>
            </a:r>
            <a:r>
              <a:rPr lang="en-US" sz="1800" dirty="0" smtClean="0"/>
              <a:t>, R. J., and D.G. Groves, "Identifying and Evaluating Robust Adaptive Policy Responses to Climate Change for Water Management Agencies in the American West." </a:t>
            </a:r>
            <a:r>
              <a:rPr lang="en-US" sz="1800" i="1" dirty="0" smtClean="0"/>
              <a:t>Technological Forecasting and Social Change</a:t>
            </a:r>
            <a:r>
              <a:rPr lang="en-US" sz="1800" dirty="0" smtClean="0"/>
              <a:t>, 2010.</a:t>
            </a:r>
          </a:p>
          <a:p>
            <a:pPr>
              <a:spcAft>
                <a:spcPts val="600"/>
              </a:spcAft>
            </a:pPr>
            <a:r>
              <a:rPr lang="en-US" sz="1800" dirty="0" smtClean="0"/>
              <a:t>Ray, P.A., P.K. </a:t>
            </a:r>
            <a:r>
              <a:rPr lang="en-US" sz="1800" dirty="0" err="1" smtClean="0"/>
              <a:t>Kirshen</a:t>
            </a:r>
            <a:r>
              <a:rPr lang="en-US" sz="1800" dirty="0" smtClean="0"/>
              <a:t>, and D.W. Watkins Jr., “Stochastic Programming for Staged Climate Change Adaptation Planning for Amman, Jordan,” </a:t>
            </a:r>
            <a:r>
              <a:rPr lang="en-US" sz="1800" i="1" dirty="0" smtClean="0"/>
              <a:t>Journal of Water Resources Planning and Management</a:t>
            </a:r>
            <a:r>
              <a:rPr lang="en-US" sz="1800" dirty="0" smtClean="0"/>
              <a:t>, </a:t>
            </a:r>
            <a:r>
              <a:rPr lang="en-US" sz="1800" dirty="0" err="1" smtClean="0"/>
              <a:t>doi</a:t>
            </a:r>
            <a:r>
              <a:rPr lang="en-US" sz="1800" dirty="0" smtClean="0"/>
              <a:t>: 10.1061/(ASCE)WR.1943-5452.0000172, 2012.</a:t>
            </a:r>
          </a:p>
          <a:p>
            <a:pPr>
              <a:spcAft>
                <a:spcPts val="600"/>
              </a:spcAft>
            </a:pPr>
            <a:r>
              <a:rPr lang="en-US" sz="1800" dirty="0" smtClean="0"/>
              <a:t>Watkins, D.W. Jr., and D.C. McKinney, “Finding Robust Solutions to Water Resources Problems,” </a:t>
            </a:r>
            <a:r>
              <a:rPr lang="en-US" sz="1800" i="1" dirty="0" smtClean="0"/>
              <a:t>Journal of Water Resources Planning and Management</a:t>
            </a:r>
            <a:r>
              <a:rPr lang="en-US" sz="1800" dirty="0" smtClean="0"/>
              <a:t>, ASCE, 123(1): 49-58, 1997.</a:t>
            </a:r>
          </a:p>
          <a:p>
            <a:pPr>
              <a:spcAft>
                <a:spcPts val="600"/>
              </a:spcAft>
            </a:pPr>
            <a:r>
              <a:rPr lang="en-US" sz="1800" dirty="0" smtClean="0"/>
              <a:t>Watkins, D.W. Jr., and D.C. McKinney, “Screening Water Supply Options for the Edwards Aquifer Region in Central Texas,” </a:t>
            </a:r>
            <a:r>
              <a:rPr lang="en-US" sz="1800" i="1" dirty="0" smtClean="0"/>
              <a:t>Journal of Water Resources Planning and Management</a:t>
            </a:r>
            <a:r>
              <a:rPr lang="en-US" sz="1800" dirty="0" smtClean="0"/>
              <a:t>, ASCE, 125(1): 14-24, 1999. </a:t>
            </a:r>
          </a:p>
          <a:p>
            <a:pPr>
              <a:spcAft>
                <a:spcPts val="600"/>
              </a:spcAft>
            </a:pPr>
            <a:r>
              <a:rPr lang="en-US" sz="1800" dirty="0" smtClean="0"/>
              <a:t>Watkins, D.W. Jr., K.W. Kirby, and R.E. </a:t>
            </a:r>
            <a:r>
              <a:rPr lang="en-US" sz="1800" dirty="0" err="1" smtClean="0"/>
              <a:t>Punnett</a:t>
            </a:r>
            <a:r>
              <a:rPr lang="en-US" sz="1800" dirty="0" smtClean="0"/>
              <a:t>, “Water for the Everglades: The South Florida Systems Analysis Model,” </a:t>
            </a:r>
            <a:r>
              <a:rPr lang="en-US" sz="1800" i="1" dirty="0" smtClean="0"/>
              <a:t>Journal of Water Resources Planning and Management</a:t>
            </a:r>
            <a:r>
              <a:rPr lang="en-US" sz="1800" dirty="0" smtClean="0"/>
              <a:t>, ASCE, 130(5): 359-366, 2004.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dirty="0" smtClean="0"/>
              <a:t>Optimization Primer</a:t>
            </a:r>
          </a:p>
          <a:p>
            <a:pPr>
              <a:lnSpc>
                <a:spcPct val="120000"/>
              </a:lnSpc>
            </a:pPr>
            <a:r>
              <a:rPr lang="en-US" dirty="0" smtClean="0"/>
              <a:t>Case Studies</a:t>
            </a:r>
          </a:p>
          <a:p>
            <a:pPr lvl="1">
              <a:lnSpc>
                <a:spcPct val="120000"/>
              </a:lnSpc>
            </a:pPr>
            <a:r>
              <a:rPr lang="en-US" dirty="0" smtClean="0"/>
              <a:t>Water Supply Planning for Central Texas</a:t>
            </a:r>
          </a:p>
          <a:p>
            <a:pPr lvl="1">
              <a:lnSpc>
                <a:spcPct val="120000"/>
              </a:lnSpc>
            </a:pPr>
            <a:r>
              <a:rPr lang="en-US" b="1" dirty="0" smtClean="0"/>
              <a:t>South Florida Systems Analysis Model</a:t>
            </a:r>
          </a:p>
          <a:p>
            <a:pPr lvl="1">
              <a:lnSpc>
                <a:spcPct val="120000"/>
              </a:lnSpc>
            </a:pPr>
            <a:r>
              <a:rPr lang="en-US" dirty="0" smtClean="0"/>
              <a:t>Climate Adaptation Planning for Amman, Jordan</a:t>
            </a:r>
          </a:p>
          <a:p>
            <a:pPr>
              <a:lnSpc>
                <a:spcPct val="120000"/>
              </a:lnSpc>
            </a:pPr>
            <a:r>
              <a:rPr lang="en-US" dirty="0" smtClean="0"/>
              <a:t>Robust Decision Making (</a:t>
            </a:r>
            <a:r>
              <a:rPr lang="en-US" dirty="0" err="1" smtClean="0"/>
              <a:t>Lempert</a:t>
            </a:r>
            <a:r>
              <a:rPr lang="en-US" dirty="0" smtClean="0"/>
              <a:t>)</a:t>
            </a:r>
          </a:p>
          <a:p>
            <a:pPr>
              <a:lnSpc>
                <a:spcPct val="120000"/>
              </a:lnSpc>
            </a:pPr>
            <a:r>
              <a:rPr lang="en-US" dirty="0" smtClean="0"/>
              <a:t>Proposed timeline for WSC tasks</a:t>
            </a:r>
          </a:p>
          <a:p>
            <a:pPr lvl="1">
              <a:lnSpc>
                <a:spcPct val="120000"/>
              </a:lnSpc>
              <a:spcBef>
                <a:spcPts val="0"/>
              </a:spcBef>
            </a:pPr>
            <a:r>
              <a:rPr lang="en-US" dirty="0" smtClean="0"/>
              <a:t>Inputs needed</a:t>
            </a:r>
          </a:p>
          <a:p>
            <a:pPr lvl="1">
              <a:lnSpc>
                <a:spcPct val="120000"/>
              </a:lnSpc>
              <a:spcBef>
                <a:spcPts val="0"/>
              </a:spcBef>
            </a:pPr>
            <a:r>
              <a:rPr lang="en-US" dirty="0" smtClean="0"/>
              <a:t>Stakeholder </a:t>
            </a:r>
            <a:r>
              <a:rPr lang="en-US" dirty="0" smtClean="0"/>
              <a:t>involvement</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a:defRPr/>
            </a:pPr>
            <a:r>
              <a:rPr lang="en-US" dirty="0" smtClean="0"/>
              <a:t>Optimization Primer:</a:t>
            </a:r>
            <a:br>
              <a:rPr lang="en-US" dirty="0" smtClean="0"/>
            </a:br>
            <a:r>
              <a:rPr lang="en-US" dirty="0" err="1" smtClean="0"/>
              <a:t>Wyndor</a:t>
            </a:r>
            <a:r>
              <a:rPr lang="en-US" dirty="0" smtClean="0"/>
              <a:t> Glass Co. Example</a:t>
            </a:r>
            <a:endParaRPr lang="en-US" dirty="0"/>
          </a:p>
        </p:txBody>
      </p:sp>
      <p:sp>
        <p:nvSpPr>
          <p:cNvPr id="19459" name="Content Placeholder 2"/>
          <p:cNvSpPr>
            <a:spLocks noGrp="1"/>
          </p:cNvSpPr>
          <p:nvPr>
            <p:ph idx="1"/>
          </p:nvPr>
        </p:nvSpPr>
        <p:spPr>
          <a:xfrm>
            <a:off x="457200" y="1677988"/>
            <a:ext cx="8229600" cy="3905250"/>
          </a:xfrm>
        </p:spPr>
        <p:txBody>
          <a:bodyPr>
            <a:spAutoFit/>
          </a:bodyPr>
          <a:lstStyle/>
          <a:p>
            <a:r>
              <a:rPr lang="en-US" sz="2400" smtClean="0"/>
              <a:t>The company has 3 factories that together produce both glass windows and doors. </a:t>
            </a:r>
          </a:p>
          <a:p>
            <a:r>
              <a:rPr lang="en-US" sz="2400" smtClean="0"/>
              <a:t>Each factory specializes in certain components required for both products.</a:t>
            </a:r>
          </a:p>
          <a:p>
            <a:pPr lvl="1"/>
            <a:r>
              <a:rPr lang="en-US" sz="2000" smtClean="0"/>
              <a:t>Plant 1 makes aluminum frames.</a:t>
            </a:r>
          </a:p>
          <a:p>
            <a:pPr lvl="1"/>
            <a:r>
              <a:rPr lang="en-US" sz="2000" smtClean="0"/>
              <a:t>Plant 2 makes wood frames.</a:t>
            </a:r>
          </a:p>
          <a:p>
            <a:pPr lvl="1"/>
            <a:r>
              <a:rPr lang="en-US" sz="2000" smtClean="0"/>
              <a:t>Plant 3 makes glass and assembles window and door products. </a:t>
            </a:r>
          </a:p>
          <a:p>
            <a:r>
              <a:rPr lang="en-US" sz="2400" smtClean="0"/>
              <a:t>The company sells 2 products:</a:t>
            </a:r>
          </a:p>
          <a:p>
            <a:pPr lvl="1">
              <a:buFont typeface="Corbel" charset="0"/>
              <a:buAutoNum type="arabicPeriod"/>
            </a:pPr>
            <a:r>
              <a:rPr lang="en-US" sz="2000" smtClean="0"/>
              <a:t>Glass doors with aluminum frames</a:t>
            </a:r>
          </a:p>
          <a:p>
            <a:pPr lvl="1">
              <a:buFont typeface="Corbel" charset="0"/>
              <a:buAutoNum type="arabicPeriod"/>
            </a:pPr>
            <a:r>
              <a:rPr lang="en-US" sz="2000" smtClean="0"/>
              <a:t>Wood-framed glass windows</a:t>
            </a:r>
            <a:r>
              <a:rPr lang="en-US" sz="2400" smtClean="0"/>
              <a:t> </a:t>
            </a:r>
          </a:p>
        </p:txBody>
      </p:sp>
      <p:sp>
        <p:nvSpPr>
          <p:cNvPr id="19460" name="Slide Number Placeholder 3"/>
          <p:cNvSpPr>
            <a:spLocks noGrp="1"/>
          </p:cNvSpPr>
          <p:nvPr>
            <p:ph type="sldNum" sz="quarter" idx="12"/>
          </p:nvPr>
        </p:nvSpPr>
        <p:spPr bwMode="auto">
          <a:noFill/>
          <a:ln>
            <a:miter lim="800000"/>
            <a:headEnd/>
            <a:tailEnd/>
          </a:ln>
        </p:spPr>
        <p:txBody>
          <a:bodyPr/>
          <a:lstStyle/>
          <a:p>
            <a:fld id="{ADFC82CB-A53E-4511-A81B-AAB3DFFCCFF5}"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a:defRPr/>
            </a:pPr>
            <a:r>
              <a:rPr lang="en-US" dirty="0" err="1" smtClean="0"/>
              <a:t>Wyndor</a:t>
            </a:r>
            <a:r>
              <a:rPr lang="en-US" dirty="0" smtClean="0"/>
              <a:t> Glass Co. </a:t>
            </a:r>
            <a:endParaRPr lang="en-US" dirty="0"/>
          </a:p>
        </p:txBody>
      </p:sp>
      <p:sp>
        <p:nvSpPr>
          <p:cNvPr id="20483" name="Content Placeholder 2"/>
          <p:cNvSpPr>
            <a:spLocks noGrp="1"/>
          </p:cNvSpPr>
          <p:nvPr>
            <p:ph idx="1"/>
          </p:nvPr>
        </p:nvSpPr>
        <p:spPr>
          <a:xfrm>
            <a:off x="457200" y="1752600"/>
            <a:ext cx="8229600" cy="4625975"/>
          </a:xfrm>
        </p:spPr>
        <p:txBody>
          <a:bodyPr/>
          <a:lstStyle/>
          <a:p>
            <a:r>
              <a:rPr lang="en-US" sz="2800" smtClean="0"/>
              <a:t>Each plant has a limited capacity.</a:t>
            </a:r>
          </a:p>
          <a:p>
            <a:r>
              <a:rPr lang="en-US" sz="2800" smtClean="0"/>
              <a:t>Each product is sold for a fixed price with a fixed profit per unit.</a:t>
            </a:r>
          </a:p>
        </p:txBody>
      </p:sp>
      <p:sp>
        <p:nvSpPr>
          <p:cNvPr id="20484" name="Slide Number Placeholder 3"/>
          <p:cNvSpPr>
            <a:spLocks noGrp="1"/>
          </p:cNvSpPr>
          <p:nvPr>
            <p:ph type="sldNum" sz="quarter" idx="12"/>
          </p:nvPr>
        </p:nvSpPr>
        <p:spPr bwMode="auto">
          <a:noFill/>
          <a:ln>
            <a:miter lim="800000"/>
            <a:headEnd/>
            <a:tailEnd/>
          </a:ln>
        </p:spPr>
        <p:txBody>
          <a:bodyPr/>
          <a:lstStyle/>
          <a:p>
            <a:fld id="{48DDE304-ED9E-4B6D-95BB-62E55F911AF2}" type="slidenum">
              <a:rPr lang="en-US" smtClean="0"/>
              <a:pPr/>
              <a:t>6</a:t>
            </a:fld>
            <a:endParaRPr lang="en-US" smtClean="0"/>
          </a:p>
        </p:txBody>
      </p:sp>
      <p:graphicFrame>
        <p:nvGraphicFramePr>
          <p:cNvPr id="6" name="Table 5"/>
          <p:cNvGraphicFramePr>
            <a:graphicFrameLocks noGrp="1"/>
          </p:cNvGraphicFramePr>
          <p:nvPr/>
        </p:nvGraphicFramePr>
        <p:xfrm>
          <a:off x="1524000" y="3352800"/>
          <a:ext cx="5638800" cy="2468880"/>
        </p:xfrm>
        <a:graphic>
          <a:graphicData uri="http://schemas.openxmlformats.org/drawingml/2006/table">
            <a:tbl>
              <a:tblPr/>
              <a:tblGrid>
                <a:gridCol w="1223963"/>
                <a:gridCol w="1331912"/>
                <a:gridCol w="1073150"/>
                <a:gridCol w="20097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orbel" charset="0"/>
                          <a:ea typeface="ＭＳ Ｐゴシック" charset="-128"/>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orbel" charset="0"/>
                          <a:ea typeface="ＭＳ Ｐゴシック" charset="-128"/>
                        </a:rPr>
                        <a:t>Plant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orbel" charset="0"/>
                          <a:ea typeface="ＭＳ Ｐゴシック" charset="-128"/>
                        </a:rPr>
                        <a:t>Production Time (hrs)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orbel" charset="0"/>
                          <a:ea typeface="ＭＳ Ｐゴシック" charset="-128"/>
                        </a:rPr>
                        <a:t>      Doors         Windows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rbel" charset="0"/>
                          <a:ea typeface="ＭＳ Ｐゴシック" charset="-128"/>
                        </a:rPr>
                        <a:t>Capacity Available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orbel"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orbel"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orbel" charset="0"/>
                          <a:ea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orbel" charset="0"/>
                          <a:ea typeface="ＭＳ Ｐゴシック"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rbel"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orbel" charset="0"/>
                          <a:ea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orbel"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orbel" charset="0"/>
                          <a:ea typeface="ＭＳ Ｐゴシック" charset="-128"/>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orbel"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orbel"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orbel"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orbel" charset="0"/>
                          <a:ea typeface="ＭＳ Ｐゴシック"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9E3CB"/>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orbel" charset="0"/>
                          <a:ea typeface="ＭＳ Ｐゴシック" charset="-128"/>
                        </a:rPr>
                        <a:t>Unit Profit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orbel"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orbel" charset="0"/>
                          <a:ea typeface="ＭＳ Ｐゴシック"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orbel"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a:defRPr/>
            </a:pPr>
            <a:r>
              <a:rPr lang="en-US" dirty="0" err="1" smtClean="0"/>
              <a:t>Wyndor</a:t>
            </a:r>
            <a:r>
              <a:rPr lang="en-US" dirty="0" smtClean="0"/>
              <a:t> Glass Co.</a:t>
            </a:r>
            <a:endParaRPr lang="en-US" dirty="0"/>
          </a:p>
        </p:txBody>
      </p:sp>
      <p:sp>
        <p:nvSpPr>
          <p:cNvPr id="2052" name="Content Placeholder 2"/>
          <p:cNvSpPr>
            <a:spLocks noGrp="1"/>
          </p:cNvSpPr>
          <p:nvPr>
            <p:ph idx="1"/>
          </p:nvPr>
        </p:nvSpPr>
        <p:spPr>
          <a:xfrm>
            <a:off x="457200" y="1600200"/>
            <a:ext cx="8229600" cy="4915192"/>
          </a:xfrm>
        </p:spPr>
        <p:txBody>
          <a:bodyPr>
            <a:spAutoFit/>
          </a:bodyPr>
          <a:lstStyle/>
          <a:p>
            <a:r>
              <a:rPr lang="en-US" sz="2800" b="1" dirty="0" smtClean="0"/>
              <a:t>Mathematically</a:t>
            </a:r>
            <a:r>
              <a:rPr lang="en-US" sz="2800" dirty="0" smtClean="0"/>
              <a:t>: </a:t>
            </a:r>
          </a:p>
          <a:p>
            <a:endParaRPr lang="en-US" sz="2800" dirty="0" smtClean="0"/>
          </a:p>
          <a:p>
            <a:endParaRPr lang="en-US" sz="2400" dirty="0" smtClean="0"/>
          </a:p>
          <a:p>
            <a:pPr lvl="1">
              <a:buFont typeface="Wingdings" charset="2"/>
              <a:buNone/>
            </a:pPr>
            <a:endParaRPr lang="en-US" sz="2400" dirty="0" smtClean="0"/>
          </a:p>
          <a:p>
            <a:pPr lvl="1">
              <a:buFont typeface="Wingdings" charset="2"/>
              <a:buNone/>
            </a:pPr>
            <a:endParaRPr lang="en-US" sz="2400" dirty="0" smtClean="0"/>
          </a:p>
          <a:p>
            <a:pPr lvl="1">
              <a:buFont typeface="Wingdings" charset="2"/>
              <a:buNone/>
            </a:pPr>
            <a:endParaRPr lang="en-US" sz="2400" dirty="0" smtClean="0"/>
          </a:p>
          <a:p>
            <a:pPr lvl="1">
              <a:buFont typeface="Wingdings" charset="2"/>
              <a:buNone/>
            </a:pPr>
            <a:endParaRPr lang="en-US" sz="2400" dirty="0" smtClean="0"/>
          </a:p>
          <a:p>
            <a:pPr lvl="1">
              <a:buFont typeface="Wingdings" charset="2"/>
              <a:buNone/>
            </a:pPr>
            <a:endParaRPr lang="en-US" sz="2400" dirty="0" smtClean="0"/>
          </a:p>
          <a:p>
            <a:pPr lvl="1">
              <a:buFont typeface="Wingdings" charset="2"/>
              <a:buNone/>
            </a:pPr>
            <a:endParaRPr lang="en-US" sz="2400" dirty="0" smtClean="0"/>
          </a:p>
          <a:p>
            <a:pPr lvl="1"/>
            <a:r>
              <a:rPr lang="en-US" sz="2400" i="1" dirty="0" smtClean="0"/>
              <a:t>X1 </a:t>
            </a:r>
            <a:r>
              <a:rPr lang="en-US" sz="2400" dirty="0" smtClean="0"/>
              <a:t>= Number of doors produced</a:t>
            </a:r>
          </a:p>
          <a:p>
            <a:pPr lvl="1"/>
            <a:r>
              <a:rPr lang="en-US" sz="2400" i="1" dirty="0" smtClean="0"/>
              <a:t>X2</a:t>
            </a:r>
            <a:r>
              <a:rPr lang="en-US" sz="2400" dirty="0" smtClean="0"/>
              <a:t> = Number of windows produced</a:t>
            </a:r>
          </a:p>
        </p:txBody>
      </p:sp>
      <p:sp>
        <p:nvSpPr>
          <p:cNvPr id="2053" name="Slide Number Placeholder 3"/>
          <p:cNvSpPr>
            <a:spLocks noGrp="1"/>
          </p:cNvSpPr>
          <p:nvPr>
            <p:ph type="sldNum" sz="quarter" idx="12"/>
          </p:nvPr>
        </p:nvSpPr>
        <p:spPr bwMode="auto">
          <a:noFill/>
          <a:ln>
            <a:miter lim="800000"/>
            <a:headEnd/>
            <a:tailEnd/>
          </a:ln>
        </p:spPr>
        <p:txBody>
          <a:bodyPr/>
          <a:lstStyle/>
          <a:p>
            <a:fld id="{6A6FE8A0-FC36-41DC-A531-9537E9B2DB9D}" type="slidenum">
              <a:rPr lang="en-US" smtClean="0"/>
              <a:pPr/>
              <a:t>7</a:t>
            </a:fld>
            <a:endParaRPr lang="en-US" smtClean="0"/>
          </a:p>
        </p:txBody>
      </p:sp>
      <p:graphicFrame>
        <p:nvGraphicFramePr>
          <p:cNvPr id="2050" name="Object 2"/>
          <p:cNvGraphicFramePr>
            <a:graphicFrameLocks noChangeAspect="1"/>
          </p:cNvGraphicFramePr>
          <p:nvPr/>
        </p:nvGraphicFramePr>
        <p:xfrm>
          <a:off x="917575" y="2489200"/>
          <a:ext cx="7773988" cy="2944813"/>
        </p:xfrm>
        <a:graphic>
          <a:graphicData uri="http://schemas.openxmlformats.org/presentationml/2006/ole">
            <p:oleObj spid="_x0000_s1026" name="Equation" r:id="rId3" imgW="3759120" imgH="142236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a:defRPr/>
            </a:pPr>
            <a:r>
              <a:rPr lang="en-US" dirty="0" err="1" smtClean="0"/>
              <a:t>Wyndor</a:t>
            </a:r>
            <a:r>
              <a:rPr lang="en-US" dirty="0" smtClean="0"/>
              <a:t> Glass Co.</a:t>
            </a:r>
            <a:endParaRPr lang="en-US" dirty="0"/>
          </a:p>
        </p:txBody>
      </p:sp>
      <p:sp>
        <p:nvSpPr>
          <p:cNvPr id="3076" name="Content Placeholder 2"/>
          <p:cNvSpPr>
            <a:spLocks noGrp="1"/>
          </p:cNvSpPr>
          <p:nvPr>
            <p:ph idx="1"/>
          </p:nvPr>
        </p:nvSpPr>
        <p:spPr>
          <a:xfrm>
            <a:off x="76200" y="1752600"/>
            <a:ext cx="3733800" cy="4625975"/>
          </a:xfrm>
        </p:spPr>
        <p:txBody>
          <a:bodyPr/>
          <a:lstStyle/>
          <a:p>
            <a:r>
              <a:rPr lang="en-US" sz="2800" dirty="0" smtClean="0"/>
              <a:t>A graphical solution:</a:t>
            </a:r>
          </a:p>
          <a:p>
            <a:pPr marL="914400" lvl="1" indent="-457200">
              <a:buFont typeface="Corbel" charset="0"/>
              <a:buAutoNum type="arabicPeriod"/>
            </a:pPr>
            <a:r>
              <a:rPr lang="en-US" sz="2200" dirty="0" smtClean="0"/>
              <a:t>Graph the constraint set and feasible region.</a:t>
            </a:r>
          </a:p>
          <a:p>
            <a:pPr marL="914400" lvl="1" indent="-457200">
              <a:buFont typeface="Corbel" charset="0"/>
              <a:buAutoNum type="arabicPeriod"/>
            </a:pPr>
            <a:r>
              <a:rPr lang="en-US" sz="2200" dirty="0" smtClean="0"/>
              <a:t> Plot contour lines of the objective function. </a:t>
            </a:r>
          </a:p>
          <a:p>
            <a:pPr marL="914400" lvl="1" indent="-457200"/>
            <a:r>
              <a:rPr lang="en-US" sz="2200" dirty="0" smtClean="0"/>
              <a:t>Move out towards higher obj. fn. values until solution is no longer feasible.</a:t>
            </a:r>
          </a:p>
          <a:p>
            <a:pPr marL="914400" lvl="1" indent="-457200"/>
            <a:r>
              <a:rPr lang="en-US" sz="2200" dirty="0" smtClean="0"/>
              <a:t>Z  &gt;  36 is not feasible.</a:t>
            </a:r>
          </a:p>
        </p:txBody>
      </p:sp>
      <p:sp>
        <p:nvSpPr>
          <p:cNvPr id="3077" name="Slide Number Placeholder 3"/>
          <p:cNvSpPr>
            <a:spLocks noGrp="1"/>
          </p:cNvSpPr>
          <p:nvPr>
            <p:ph type="sldNum" sz="quarter" idx="12"/>
          </p:nvPr>
        </p:nvSpPr>
        <p:spPr bwMode="auto">
          <a:noFill/>
          <a:ln>
            <a:miter lim="800000"/>
            <a:headEnd/>
            <a:tailEnd/>
          </a:ln>
        </p:spPr>
        <p:txBody>
          <a:bodyPr/>
          <a:lstStyle/>
          <a:p>
            <a:fld id="{C217EBFB-F3E4-4E1D-8D5F-E4D713EA8617}" type="slidenum">
              <a:rPr lang="en-US" smtClean="0"/>
              <a:pPr/>
              <a:t>8</a:t>
            </a:fld>
            <a:endParaRPr lang="en-US" smtClean="0"/>
          </a:p>
        </p:txBody>
      </p:sp>
      <p:graphicFrame>
        <p:nvGraphicFramePr>
          <p:cNvPr id="3074" name="Object 2"/>
          <p:cNvGraphicFramePr>
            <a:graphicFrameLocks noChangeAspect="1"/>
          </p:cNvGraphicFramePr>
          <p:nvPr/>
        </p:nvGraphicFramePr>
        <p:xfrm>
          <a:off x="3886201" y="2032000"/>
          <a:ext cx="5257800" cy="4182712"/>
        </p:xfrm>
        <a:graphic>
          <a:graphicData uri="http://schemas.openxmlformats.org/presentationml/2006/ole">
            <p:oleObj spid="_x0000_s2050" name="Document" r:id="rId3" imgW="13984652" imgH="11126753" progId="Word.Document.12">
              <p:link updateAutomatic="1"/>
            </p:oleObj>
          </a:graphicData>
        </a:graphic>
      </p:graphicFrame>
      <p:sp>
        <p:nvSpPr>
          <p:cNvPr id="6" name="TextBox 5"/>
          <p:cNvSpPr txBox="1"/>
          <p:nvPr/>
        </p:nvSpPr>
        <p:spPr>
          <a:xfrm>
            <a:off x="5105400" y="4191000"/>
            <a:ext cx="1056700" cy="369332"/>
          </a:xfrm>
          <a:prstGeom prst="rect">
            <a:avLst/>
          </a:prstGeom>
          <a:noFill/>
        </p:spPr>
        <p:txBody>
          <a:bodyPr wrap="none" rtlCol="0">
            <a:spAutoFit/>
          </a:bodyPr>
          <a:lstStyle/>
          <a:p>
            <a:r>
              <a:rPr lang="en-US" dirty="0" smtClean="0"/>
              <a:t>Feasible</a:t>
            </a:r>
            <a:endParaRPr lang="en-US" dirty="0"/>
          </a:p>
        </p:txBody>
      </p:sp>
      <p:cxnSp>
        <p:nvCxnSpPr>
          <p:cNvPr id="8" name="Straight Connector 7"/>
          <p:cNvCxnSpPr/>
          <p:nvPr/>
        </p:nvCxnSpPr>
        <p:spPr>
          <a:xfrm>
            <a:off x="4038600" y="4724400"/>
            <a:ext cx="1676400" cy="12954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820194" y="3278777"/>
            <a:ext cx="1606732" cy="2246812"/>
          </a:xfrm>
          <a:custGeom>
            <a:avLst/>
            <a:gdLst>
              <a:gd name="connsiteX0" fmla="*/ 0 w 1606732"/>
              <a:gd name="connsiteY0" fmla="*/ 2207623 h 2246812"/>
              <a:gd name="connsiteX1" fmla="*/ 13063 w 1606732"/>
              <a:gd name="connsiteY1" fmla="*/ 0 h 2246812"/>
              <a:gd name="connsiteX2" fmla="*/ 783772 w 1606732"/>
              <a:gd name="connsiteY2" fmla="*/ 0 h 2246812"/>
              <a:gd name="connsiteX3" fmla="*/ 1606732 w 1606732"/>
              <a:gd name="connsiteY3" fmla="*/ 1110343 h 2246812"/>
              <a:gd name="connsiteX4" fmla="*/ 1606732 w 1606732"/>
              <a:gd name="connsiteY4" fmla="*/ 2246812 h 2246812"/>
              <a:gd name="connsiteX5" fmla="*/ 0 w 1606732"/>
              <a:gd name="connsiteY5" fmla="*/ 2207623 h 224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732" h="2246812">
                <a:moveTo>
                  <a:pt x="0" y="2207623"/>
                </a:moveTo>
                <a:cubicBezTo>
                  <a:pt x="4354" y="1471749"/>
                  <a:pt x="8709" y="735874"/>
                  <a:pt x="13063" y="0"/>
                </a:cubicBezTo>
                <a:lnTo>
                  <a:pt x="783772" y="0"/>
                </a:lnTo>
                <a:lnTo>
                  <a:pt x="1606732" y="1110343"/>
                </a:lnTo>
                <a:lnTo>
                  <a:pt x="1606732" y="2246812"/>
                </a:lnTo>
                <a:lnTo>
                  <a:pt x="0" y="2207623"/>
                </a:lnTo>
                <a:close/>
              </a:path>
            </a:pathLst>
          </a:cu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a:defRPr/>
            </a:pPr>
            <a:r>
              <a:rPr lang="en-US" dirty="0" err="1" smtClean="0"/>
              <a:t>Wyndor</a:t>
            </a:r>
            <a:r>
              <a:rPr lang="en-US" dirty="0" smtClean="0"/>
              <a:t> Glass Co.</a:t>
            </a:r>
            <a:endParaRPr lang="en-US" dirty="0"/>
          </a:p>
        </p:txBody>
      </p:sp>
      <p:sp>
        <p:nvSpPr>
          <p:cNvPr id="3076" name="Content Placeholder 2"/>
          <p:cNvSpPr>
            <a:spLocks noGrp="1"/>
          </p:cNvSpPr>
          <p:nvPr>
            <p:ph idx="1"/>
          </p:nvPr>
        </p:nvSpPr>
        <p:spPr>
          <a:xfrm>
            <a:off x="76200" y="1752600"/>
            <a:ext cx="3733800" cy="4625975"/>
          </a:xfrm>
        </p:spPr>
        <p:txBody>
          <a:bodyPr/>
          <a:lstStyle/>
          <a:p>
            <a:r>
              <a:rPr lang="en-US" sz="2800" dirty="0" smtClean="0"/>
              <a:t>A graphical solution:</a:t>
            </a:r>
          </a:p>
          <a:p>
            <a:pPr marL="914400" lvl="1" indent="-457200">
              <a:buFont typeface="Corbel" charset="0"/>
              <a:buAutoNum type="arabicPeriod"/>
            </a:pPr>
            <a:r>
              <a:rPr lang="en-US" sz="2200" dirty="0" smtClean="0"/>
              <a:t>Graph the constraint set and feasible region.</a:t>
            </a:r>
          </a:p>
          <a:p>
            <a:pPr marL="914400" lvl="1" indent="-457200">
              <a:buFont typeface="Corbel" charset="0"/>
              <a:buAutoNum type="arabicPeriod"/>
            </a:pPr>
            <a:r>
              <a:rPr lang="en-US" sz="2200" dirty="0" smtClean="0"/>
              <a:t> Plot contour lines of the objective function. </a:t>
            </a:r>
          </a:p>
          <a:p>
            <a:pPr marL="914400" lvl="1" indent="-457200"/>
            <a:r>
              <a:rPr lang="en-US" sz="2200" dirty="0" smtClean="0"/>
              <a:t>Move out towards higher obj. fn. values until solution is no longer feasible.</a:t>
            </a:r>
          </a:p>
          <a:p>
            <a:pPr marL="914400" lvl="1" indent="-457200"/>
            <a:r>
              <a:rPr lang="en-US" sz="2200" dirty="0" smtClean="0"/>
              <a:t>Z  &gt;  36 is not feasible.</a:t>
            </a:r>
          </a:p>
        </p:txBody>
      </p:sp>
      <p:sp>
        <p:nvSpPr>
          <p:cNvPr id="3077" name="Slide Number Placeholder 3"/>
          <p:cNvSpPr>
            <a:spLocks noGrp="1"/>
          </p:cNvSpPr>
          <p:nvPr>
            <p:ph type="sldNum" sz="quarter" idx="12"/>
          </p:nvPr>
        </p:nvSpPr>
        <p:spPr bwMode="auto">
          <a:noFill/>
          <a:ln>
            <a:miter lim="800000"/>
            <a:headEnd/>
            <a:tailEnd/>
          </a:ln>
        </p:spPr>
        <p:txBody>
          <a:bodyPr/>
          <a:lstStyle/>
          <a:p>
            <a:fld id="{C217EBFB-F3E4-4E1D-8D5F-E4D713EA8617}" type="slidenum">
              <a:rPr lang="en-US" smtClean="0"/>
              <a:pPr/>
              <a:t>9</a:t>
            </a:fld>
            <a:endParaRPr lang="en-US" smtClean="0"/>
          </a:p>
        </p:txBody>
      </p:sp>
      <p:graphicFrame>
        <p:nvGraphicFramePr>
          <p:cNvPr id="3074" name="Object 2"/>
          <p:cNvGraphicFramePr>
            <a:graphicFrameLocks noChangeAspect="1"/>
          </p:cNvGraphicFramePr>
          <p:nvPr/>
        </p:nvGraphicFramePr>
        <p:xfrm>
          <a:off x="3886201" y="2032000"/>
          <a:ext cx="5257800" cy="4182712"/>
        </p:xfrm>
        <a:graphic>
          <a:graphicData uri="http://schemas.openxmlformats.org/presentationml/2006/ole">
            <p:oleObj spid="_x0000_s3074" name="Document" r:id="rId3" imgW="13984652" imgH="11126753" progId="Word.Document.12">
              <p:link updateAutomatic="1"/>
            </p:oleObj>
          </a:graphicData>
        </a:graphic>
      </p:graphicFrame>
      <p:sp>
        <p:nvSpPr>
          <p:cNvPr id="6" name="TextBox 5"/>
          <p:cNvSpPr txBox="1"/>
          <p:nvPr/>
        </p:nvSpPr>
        <p:spPr>
          <a:xfrm>
            <a:off x="5105400" y="4191000"/>
            <a:ext cx="1056700" cy="369332"/>
          </a:xfrm>
          <a:prstGeom prst="rect">
            <a:avLst/>
          </a:prstGeom>
          <a:noFill/>
        </p:spPr>
        <p:txBody>
          <a:bodyPr wrap="none" rtlCol="0">
            <a:spAutoFit/>
          </a:bodyPr>
          <a:lstStyle/>
          <a:p>
            <a:r>
              <a:rPr lang="en-US" dirty="0" smtClean="0"/>
              <a:t>Feasible</a:t>
            </a:r>
            <a:endParaRPr lang="en-US" dirty="0"/>
          </a:p>
        </p:txBody>
      </p:sp>
      <p:cxnSp>
        <p:nvCxnSpPr>
          <p:cNvPr id="8" name="Straight Connector 7"/>
          <p:cNvCxnSpPr/>
          <p:nvPr/>
        </p:nvCxnSpPr>
        <p:spPr>
          <a:xfrm>
            <a:off x="4114800" y="3886200"/>
            <a:ext cx="3429000" cy="1981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820194" y="3278777"/>
            <a:ext cx="1606732" cy="2246812"/>
          </a:xfrm>
          <a:custGeom>
            <a:avLst/>
            <a:gdLst>
              <a:gd name="connsiteX0" fmla="*/ 0 w 1606732"/>
              <a:gd name="connsiteY0" fmla="*/ 2207623 h 2246812"/>
              <a:gd name="connsiteX1" fmla="*/ 13063 w 1606732"/>
              <a:gd name="connsiteY1" fmla="*/ 0 h 2246812"/>
              <a:gd name="connsiteX2" fmla="*/ 783772 w 1606732"/>
              <a:gd name="connsiteY2" fmla="*/ 0 h 2246812"/>
              <a:gd name="connsiteX3" fmla="*/ 1606732 w 1606732"/>
              <a:gd name="connsiteY3" fmla="*/ 1110343 h 2246812"/>
              <a:gd name="connsiteX4" fmla="*/ 1606732 w 1606732"/>
              <a:gd name="connsiteY4" fmla="*/ 2246812 h 2246812"/>
              <a:gd name="connsiteX5" fmla="*/ 0 w 1606732"/>
              <a:gd name="connsiteY5" fmla="*/ 2207623 h 224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732" h="2246812">
                <a:moveTo>
                  <a:pt x="0" y="2207623"/>
                </a:moveTo>
                <a:cubicBezTo>
                  <a:pt x="4354" y="1471749"/>
                  <a:pt x="8709" y="735874"/>
                  <a:pt x="13063" y="0"/>
                </a:cubicBezTo>
                <a:lnTo>
                  <a:pt x="783772" y="0"/>
                </a:lnTo>
                <a:lnTo>
                  <a:pt x="1606732" y="1110343"/>
                </a:lnTo>
                <a:lnTo>
                  <a:pt x="1606732" y="2246812"/>
                </a:lnTo>
                <a:lnTo>
                  <a:pt x="0" y="2207623"/>
                </a:lnTo>
                <a:close/>
              </a:path>
            </a:pathLst>
          </a:cu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2234</TotalTime>
  <Words>1478</Words>
  <Application>Microsoft Office PowerPoint</Application>
  <PresentationFormat>On-screen Show (4:3)</PresentationFormat>
  <Paragraphs>212</Paragraphs>
  <Slides>32</Slides>
  <Notes>4</Notes>
  <HiddenSlides>0</HiddenSlides>
  <MMClips>0</MMClips>
  <ScaleCrop>false</ScaleCrop>
  <HeadingPairs>
    <vt:vector size="8" baseType="variant">
      <vt:variant>
        <vt:lpstr>Theme</vt:lpstr>
      </vt:variant>
      <vt:variant>
        <vt:i4>1</vt:i4>
      </vt:variant>
      <vt:variant>
        <vt:lpstr>Links</vt:lpstr>
      </vt:variant>
      <vt:variant>
        <vt:i4>4</vt:i4>
      </vt:variant>
      <vt:variant>
        <vt:lpstr>Embedded OLE Servers</vt:lpstr>
      </vt:variant>
      <vt:variant>
        <vt:i4>1</vt:i4>
      </vt:variant>
      <vt:variant>
        <vt:lpstr>Slide Titles</vt:lpstr>
      </vt:variant>
      <vt:variant>
        <vt:i4>32</vt:i4>
      </vt:variant>
    </vt:vector>
  </HeadingPairs>
  <TitlesOfParts>
    <vt:vector size="38" baseType="lpstr">
      <vt:lpstr>Module</vt:lpstr>
      <vt:lpstr>???</vt:lpstr>
      <vt:lpstr>???</vt:lpstr>
      <vt:lpstr>???</vt:lpstr>
      <vt:lpstr>???</vt:lpstr>
      <vt:lpstr>Equation</vt:lpstr>
      <vt:lpstr>Hydro-economic Optimization:  A Primer and Case Studies</vt:lpstr>
      <vt:lpstr>Slide 2</vt:lpstr>
      <vt:lpstr>Winter Carnival</vt:lpstr>
      <vt:lpstr>Outline</vt:lpstr>
      <vt:lpstr>Optimization Primer: Wyndor Glass Co. Example</vt:lpstr>
      <vt:lpstr>Wyndor Glass Co. </vt:lpstr>
      <vt:lpstr>Wyndor Glass Co.</vt:lpstr>
      <vt:lpstr>Wyndor Glass Co.</vt:lpstr>
      <vt:lpstr>Wyndor Glass Co.</vt:lpstr>
      <vt:lpstr>Wyndor Glass Co.</vt:lpstr>
      <vt:lpstr>Wyndor Glass Co.</vt:lpstr>
      <vt:lpstr>Now for a more complex problem</vt:lpstr>
      <vt:lpstr>Central Texas Water System Network</vt:lpstr>
      <vt:lpstr>Infrastructure, Management, and Policy Alternatives</vt:lpstr>
      <vt:lpstr>Springflow Deficit Penalties</vt:lpstr>
      <vt:lpstr>Model Results</vt:lpstr>
      <vt:lpstr>“Robust” Optimization</vt:lpstr>
      <vt:lpstr>South Florida Systems Analysis Model (SFSAM)</vt:lpstr>
      <vt:lpstr>SFSAM Input Data</vt:lpstr>
      <vt:lpstr>Example Penalty Functions</vt:lpstr>
      <vt:lpstr>Model Validation</vt:lpstr>
      <vt:lpstr>Proposed Storage Areas</vt:lpstr>
      <vt:lpstr>Some Results</vt:lpstr>
      <vt:lpstr>SFSAM Limitations</vt:lpstr>
      <vt:lpstr>Water Supply Planning in Amman, Jordan</vt:lpstr>
      <vt:lpstr>Model Results</vt:lpstr>
      <vt:lpstr>WSC Goals / Objectives</vt:lpstr>
      <vt:lpstr>WSC Project Flowchart</vt:lpstr>
      <vt:lpstr>WSC Tasks / Timeline</vt:lpstr>
      <vt:lpstr>WSC Tasks / Timeline</vt:lpstr>
      <vt:lpstr>Stakeholder / Decision Maker Interaction</vt:lpstr>
      <vt:lpstr>References</vt:lpstr>
    </vt:vector>
  </TitlesOfParts>
  <Company>MTU - EECN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djvolk</dc:creator>
  <cp:lastModifiedBy>dwatkins</cp:lastModifiedBy>
  <cp:revision>107</cp:revision>
  <dcterms:created xsi:type="dcterms:W3CDTF">2008-02-25T14:36:41Z</dcterms:created>
  <dcterms:modified xsi:type="dcterms:W3CDTF">2013-03-03T03:29:43Z</dcterms:modified>
</cp:coreProperties>
</file>